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1"/>
  </p:sldMasterIdLst>
  <p:notesMasterIdLst>
    <p:notesMasterId r:id="rId27"/>
  </p:notesMasterIdLst>
  <p:sldIdLst>
    <p:sldId id="288" r:id="rId2"/>
    <p:sldId id="257" r:id="rId3"/>
    <p:sldId id="276" r:id="rId4"/>
    <p:sldId id="266" r:id="rId5"/>
    <p:sldId id="273" r:id="rId6"/>
    <p:sldId id="267" r:id="rId7"/>
    <p:sldId id="268" r:id="rId8"/>
    <p:sldId id="274" r:id="rId9"/>
    <p:sldId id="281" r:id="rId10"/>
    <p:sldId id="258" r:id="rId11"/>
    <p:sldId id="261" r:id="rId12"/>
    <p:sldId id="259" r:id="rId13"/>
    <p:sldId id="283" r:id="rId14"/>
    <p:sldId id="282" r:id="rId15"/>
    <p:sldId id="279" r:id="rId16"/>
    <p:sldId id="292" r:id="rId17"/>
    <p:sldId id="284" r:id="rId18"/>
    <p:sldId id="286" r:id="rId19"/>
    <p:sldId id="285" r:id="rId20"/>
    <p:sldId id="277" r:id="rId21"/>
    <p:sldId id="290" r:id="rId22"/>
    <p:sldId id="291" r:id="rId23"/>
    <p:sldId id="278" r:id="rId24"/>
    <p:sldId id="287" r:id="rId25"/>
    <p:sldId id="289"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94D0F"/>
    <a:srgbClr val="936003"/>
    <a:srgbClr val="FFD3A7"/>
    <a:srgbClr val="996633"/>
    <a:srgbClr val="A36109"/>
    <a:srgbClr val="996600"/>
    <a:srgbClr val="EE8944"/>
    <a:srgbClr val="FE6700"/>
    <a:srgbClr val="CC3300"/>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2" d="100"/>
          <a:sy n="82" d="100"/>
        </p:scale>
        <p:origin x="643" y="7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Z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3EFCAC3-903D-4C3F-BEF5-A3919DAD9206}" type="datetimeFigureOut">
              <a:rPr lang="en-ZA" smtClean="0"/>
              <a:t>2021/08/15</a:t>
            </a:fld>
            <a:endParaRPr lang="en-Z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Z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Z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A4B9B7C-F5D5-49C6-9891-189122C375A2}" type="slidenum">
              <a:rPr lang="en-ZA" smtClean="0"/>
              <a:t>‹#›</a:t>
            </a:fld>
            <a:endParaRPr lang="en-ZA"/>
          </a:p>
        </p:txBody>
      </p:sp>
    </p:spTree>
    <p:extLst>
      <p:ext uri="{BB962C8B-B14F-4D97-AF65-F5344CB8AC3E}">
        <p14:creationId xmlns:p14="http://schemas.microsoft.com/office/powerpoint/2010/main" val="36518484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a:p>
        </p:txBody>
      </p:sp>
      <p:sp>
        <p:nvSpPr>
          <p:cNvPr id="4" name="Slide Number Placeholder 3"/>
          <p:cNvSpPr>
            <a:spLocks noGrp="1"/>
          </p:cNvSpPr>
          <p:nvPr>
            <p:ph type="sldNum" sz="quarter" idx="10"/>
          </p:nvPr>
        </p:nvSpPr>
        <p:spPr/>
        <p:txBody>
          <a:bodyPr/>
          <a:lstStyle/>
          <a:p>
            <a:pPr>
              <a:defRPr/>
            </a:pPr>
            <a:fld id="{BBAB1BDE-6611-4B73-92D3-F523FF87C5ED}" type="slidenum">
              <a:rPr lang="en-US" smtClean="0">
                <a:solidFill>
                  <a:prstClr val="black"/>
                </a:solidFill>
              </a:rPr>
              <a:pPr>
                <a:defRPr/>
              </a:pPr>
              <a:t>2</a:t>
            </a:fld>
            <a:endParaRPr lang="en-US">
              <a:solidFill>
                <a:prstClr val="black"/>
              </a:solidFill>
            </a:endParaRPr>
          </a:p>
        </p:txBody>
      </p:sp>
    </p:spTree>
    <p:extLst>
      <p:ext uri="{BB962C8B-B14F-4D97-AF65-F5344CB8AC3E}">
        <p14:creationId xmlns:p14="http://schemas.microsoft.com/office/powerpoint/2010/main" val="8126236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BCABDAD1-85E2-47EE-BAED-6442B54044C4}" type="slidenum">
              <a:rPr lang="en-US" altLang="en-US"/>
              <a:pPr/>
              <a:t>6</a:t>
            </a:fld>
            <a:endParaRPr lang="en-US" altLang="en-US"/>
          </a:p>
        </p:txBody>
      </p:sp>
      <p:sp>
        <p:nvSpPr>
          <p:cNvPr id="10243"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fld id="{9116DBDC-D111-4A3D-AD39-F0729993E8F1}" type="slidenum">
              <a:rPr lang="en-ZA" altLang="en-US" sz="1200"/>
              <a:pPr algn="r" eaLnBrk="1" hangingPunct="1"/>
              <a:t>6</a:t>
            </a:fld>
            <a:endParaRPr lang="en-ZA" altLang="en-US" sz="1200"/>
          </a:p>
        </p:txBody>
      </p:sp>
      <p:sp>
        <p:nvSpPr>
          <p:cNvPr id="10244" name="Rectangle 2"/>
          <p:cNvSpPr>
            <a:spLocks noGrp="1" noRot="1" noChangeAspect="1" noChangeArrowheads="1" noTextEdit="1"/>
          </p:cNvSpPr>
          <p:nvPr>
            <p:ph type="sldImg"/>
          </p:nvPr>
        </p:nvSpPr>
        <p:spPr>
          <a:xfrm>
            <a:off x="392113" y="692150"/>
            <a:ext cx="6070600" cy="3414713"/>
          </a:xfrm>
          <a:ln/>
        </p:spPr>
      </p:sp>
      <p:sp>
        <p:nvSpPr>
          <p:cNvPr id="10245" name="Rectangle 3"/>
          <p:cNvSpPr>
            <a:spLocks noGrp="1" noChangeArrowheads="1"/>
          </p:cNvSpPr>
          <p:nvPr>
            <p:ph type="body" idx="1"/>
          </p:nvPr>
        </p:nvSpPr>
        <p:spPr>
          <a:xfrm>
            <a:off x="912813" y="4344988"/>
            <a:ext cx="5030787" cy="4110037"/>
          </a:xfrm>
          <a:noFill/>
        </p:spPr>
        <p:txBody>
          <a:bodyPr/>
          <a:lstStyle/>
          <a:p>
            <a:pPr marL="342900" indent="-342900" eaLnBrk="1" hangingPunct="1">
              <a:lnSpc>
                <a:spcPct val="80000"/>
              </a:lnSpc>
            </a:pPr>
            <a:r>
              <a:rPr lang="en-GB" altLang="en-US" sz="800"/>
              <a:t>	The focus and therefore the balance of the Technical Team will be determined by the scope and business of the employing organisation.  All contribute in some way to the creation of Products, Systems and Procedures.</a:t>
            </a:r>
          </a:p>
          <a:p>
            <a:pPr marL="342900" indent="-342900" eaLnBrk="1" hangingPunct="1">
              <a:lnSpc>
                <a:spcPct val="80000"/>
              </a:lnSpc>
            </a:pPr>
            <a:endParaRPr lang="en-GB" altLang="en-US" sz="800"/>
          </a:p>
          <a:p>
            <a:pPr marL="342900" indent="-342900" eaLnBrk="1" hangingPunct="1">
              <a:lnSpc>
                <a:spcPct val="80000"/>
              </a:lnSpc>
            </a:pPr>
            <a:r>
              <a:rPr lang="en-GB" altLang="en-US" sz="800"/>
              <a:t>	Pr Eng’s are those at the cutting edge who innovate to create, develop and find new applications for products, systems and procedures.  They take an analytical approach to problem-solving and are able to refer to engineering principles when necessary to find a solution.  </a:t>
            </a:r>
            <a:r>
              <a:rPr lang="en-GB" altLang="en-US" sz="800" b="1"/>
              <a:t>“Visionary/Innovator”</a:t>
            </a:r>
          </a:p>
          <a:p>
            <a:pPr marL="342900" indent="-342900" eaLnBrk="1" hangingPunct="1">
              <a:lnSpc>
                <a:spcPct val="80000"/>
              </a:lnSpc>
            </a:pPr>
            <a:endParaRPr lang="en-GB" altLang="en-US" sz="800"/>
          </a:p>
          <a:p>
            <a:pPr marL="342900" indent="-342900" eaLnBrk="1" hangingPunct="1">
              <a:lnSpc>
                <a:spcPct val="80000"/>
              </a:lnSpc>
            </a:pPr>
            <a:r>
              <a:rPr lang="en-GB" altLang="en-US" sz="800"/>
              <a:t>	Pr Tech Eng’s are those who ensure that established products, systems and procedures are applied effectively. They solve engineering problems by applying proven techniques. They may be involved in identifying when engineering problems need to be resolved through technological change or development. </a:t>
            </a:r>
            <a:r>
              <a:rPr lang="en-GB" altLang="en-US" sz="800" b="1"/>
              <a:t>“Doer/Achiever”</a:t>
            </a:r>
            <a:endParaRPr lang="en-GB" altLang="en-US" sz="800"/>
          </a:p>
          <a:p>
            <a:pPr marL="342900" indent="-342900" eaLnBrk="1" hangingPunct="1">
              <a:lnSpc>
                <a:spcPct val="80000"/>
              </a:lnSpc>
            </a:pPr>
            <a:r>
              <a:rPr lang="en-ZA" altLang="en-US" sz="800"/>
              <a:t>	Pr Cert Eng’s are those who solve broadly defined engineering problems through application of proven technology, techniques and procedures in specific areas where a legal appointment in terms of either the Occupational Health and Safety Act, the Mines Health and Safety Act, or the Merchant Shipping Act, is required, e.g. large factories, mines and marine environments. </a:t>
            </a:r>
            <a:r>
              <a:rPr lang="en-ZA" altLang="en-US" sz="800" b="1"/>
              <a:t>“Doer/Achiever”</a:t>
            </a:r>
            <a:endParaRPr lang="en-GB" altLang="en-US" sz="800"/>
          </a:p>
          <a:p>
            <a:pPr marL="342900" indent="-342900" eaLnBrk="1" hangingPunct="1">
              <a:lnSpc>
                <a:spcPct val="80000"/>
              </a:lnSpc>
            </a:pPr>
            <a:r>
              <a:rPr lang="en-GB" altLang="en-US" sz="800"/>
              <a:t>	Pr Techni Eng’s are those who install, commission, maintain and operate products, systems and procedures. They often operate at the front-line and use proven, well-defined techniques and procedures to perform tasks to a specified standard. </a:t>
            </a:r>
            <a:r>
              <a:rPr lang="en-GB" altLang="en-US" sz="800" b="1"/>
              <a:t>“Operator/Fixer”</a:t>
            </a:r>
          </a:p>
          <a:p>
            <a:pPr marL="342900" indent="-342900" eaLnBrk="1" hangingPunct="1">
              <a:lnSpc>
                <a:spcPct val="80000"/>
              </a:lnSpc>
            </a:pPr>
            <a:r>
              <a:rPr lang="en-GB" altLang="en-US" sz="800"/>
              <a:t>	It must be stressed that those Registered are </a:t>
            </a:r>
            <a:r>
              <a:rPr lang="en-GB" altLang="en-US" sz="800" b="1"/>
              <a:t>“different but of equal value”:</a:t>
            </a:r>
            <a:r>
              <a:rPr lang="en-GB" altLang="en-US" sz="800"/>
              <a:t> each has a vital part to play in the Technical Team, a point emphasised by ECSA</a:t>
            </a:r>
          </a:p>
          <a:p>
            <a:pPr marL="342900" indent="-342900" eaLnBrk="1" hangingPunct="1">
              <a:lnSpc>
                <a:spcPct val="80000"/>
              </a:lnSpc>
            </a:pPr>
            <a:endParaRPr lang="en-ZA" altLang="en-US" sz="800"/>
          </a:p>
          <a:p>
            <a:pPr marL="342900" indent="-342900" eaLnBrk="1" hangingPunct="1">
              <a:lnSpc>
                <a:spcPct val="80000"/>
              </a:lnSpc>
            </a:pPr>
            <a:r>
              <a:rPr lang="en-ZA" altLang="en-US" sz="800"/>
              <a:t>	It is also important to understand that the boundaries between the various categories are very blurred and that each category of registration often does work that is defined as reserved work for another category provided that he is competent to do that and does not do that work on a full time basis </a:t>
            </a:r>
          </a:p>
          <a:p>
            <a:pPr marL="342900" indent="-342900" eaLnBrk="1" hangingPunct="1">
              <a:lnSpc>
                <a:spcPct val="80000"/>
              </a:lnSpc>
            </a:pPr>
            <a:r>
              <a:rPr lang="en-GB" altLang="en-US" sz="800"/>
              <a:t>	Ratios;</a:t>
            </a:r>
          </a:p>
          <a:p>
            <a:pPr marL="342900" indent="-342900" eaLnBrk="1" hangingPunct="1">
              <a:lnSpc>
                <a:spcPct val="80000"/>
              </a:lnSpc>
            </a:pPr>
            <a:r>
              <a:rPr lang="en-GB" altLang="en-US" sz="800"/>
              <a:t>			Engineer	Technologist	    Technician</a:t>
            </a:r>
          </a:p>
          <a:p>
            <a:pPr marL="342900" indent="-342900" eaLnBrk="1" hangingPunct="1">
              <a:lnSpc>
                <a:spcPct val="80000"/>
              </a:lnSpc>
            </a:pPr>
            <a:r>
              <a:rPr lang="en-GB" altLang="en-US" sz="800"/>
              <a:t>	SA		5	1	     1</a:t>
            </a:r>
          </a:p>
          <a:p>
            <a:pPr marL="342900" indent="-342900" eaLnBrk="1" hangingPunct="1">
              <a:lnSpc>
                <a:spcPct val="80000"/>
              </a:lnSpc>
            </a:pPr>
            <a:r>
              <a:rPr lang="en-GB" altLang="en-US" sz="800"/>
              <a:t>	World		1	5	     5</a:t>
            </a:r>
          </a:p>
          <a:p>
            <a:pPr marL="342900" indent="-342900" eaLnBrk="1" hangingPunct="1">
              <a:lnSpc>
                <a:spcPct val="80000"/>
              </a:lnSpc>
            </a:pPr>
            <a:r>
              <a:rPr lang="en-GB" altLang="en-US" sz="800"/>
              <a:t>	UK (Ideal)		1	10	     100</a:t>
            </a:r>
          </a:p>
          <a:p>
            <a:pPr marL="342900" indent="-342900" eaLnBrk="1" hangingPunct="1">
              <a:lnSpc>
                <a:spcPct val="80000"/>
              </a:lnSpc>
            </a:pPr>
            <a:r>
              <a:rPr lang="en-GB" altLang="en-US" sz="800"/>
              <a:t>	Research		1	-	     4</a:t>
            </a:r>
          </a:p>
          <a:p>
            <a:pPr marL="342900" indent="-342900" eaLnBrk="1" hangingPunct="1">
              <a:lnSpc>
                <a:spcPct val="80000"/>
              </a:lnSpc>
            </a:pPr>
            <a:r>
              <a:rPr lang="en-GB" altLang="en-US" sz="800"/>
              <a:t>	Maintenance	1	10	     100</a:t>
            </a:r>
          </a:p>
          <a:p>
            <a:pPr marL="342900" indent="-342900" eaLnBrk="1" hangingPunct="1">
              <a:lnSpc>
                <a:spcPct val="80000"/>
              </a:lnSpc>
            </a:pPr>
            <a:endParaRPr lang="en-ZA" altLang="en-US" sz="800"/>
          </a:p>
          <a:p>
            <a:pPr marL="685800" lvl="1" indent="-228600" eaLnBrk="1" hangingPunct="1">
              <a:lnSpc>
                <a:spcPct val="80000"/>
              </a:lnSpc>
            </a:pPr>
            <a:endParaRPr lang="en-US" altLang="en-US" sz="800" b="1"/>
          </a:p>
        </p:txBody>
      </p:sp>
    </p:spTree>
    <p:extLst>
      <p:ext uri="{BB962C8B-B14F-4D97-AF65-F5344CB8AC3E}">
        <p14:creationId xmlns:p14="http://schemas.microsoft.com/office/powerpoint/2010/main" val="33330432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3CAEB0E-4229-41EF-8E54-996DF1A0A529}" type="slidenum">
              <a:rPr lang="en-US" altLang="en-US"/>
              <a:pPr/>
              <a:t>7</a:t>
            </a:fld>
            <a:endParaRPr lang="en-US" altLang="en-US"/>
          </a:p>
        </p:txBody>
      </p:sp>
      <p:sp>
        <p:nvSpPr>
          <p:cNvPr id="12291"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fld id="{9798BBD2-4EB7-4AF6-BAD6-7D6E878B330F}" type="slidenum">
              <a:rPr lang="en-ZA" altLang="en-US" sz="1200"/>
              <a:pPr algn="r" eaLnBrk="1" hangingPunct="1"/>
              <a:t>7</a:t>
            </a:fld>
            <a:endParaRPr lang="en-ZA" altLang="en-US" sz="1200"/>
          </a:p>
        </p:txBody>
      </p:sp>
      <p:sp>
        <p:nvSpPr>
          <p:cNvPr id="12292" name="Rectangle 2"/>
          <p:cNvSpPr>
            <a:spLocks noGrp="1" noRot="1" noChangeAspect="1" noChangeArrowheads="1" noTextEdit="1"/>
          </p:cNvSpPr>
          <p:nvPr>
            <p:ph type="sldImg"/>
          </p:nvPr>
        </p:nvSpPr>
        <p:spPr>
          <a:xfrm>
            <a:off x="392113" y="692150"/>
            <a:ext cx="6070600" cy="3414713"/>
          </a:xfrm>
          <a:ln/>
        </p:spPr>
      </p:sp>
      <p:sp>
        <p:nvSpPr>
          <p:cNvPr id="12293" name="Rectangle 3"/>
          <p:cNvSpPr>
            <a:spLocks noGrp="1" noChangeArrowheads="1"/>
          </p:cNvSpPr>
          <p:nvPr>
            <p:ph type="body" idx="1"/>
          </p:nvPr>
        </p:nvSpPr>
        <p:spPr>
          <a:xfrm>
            <a:off x="912813" y="4344988"/>
            <a:ext cx="5030787" cy="4110037"/>
          </a:xfrm>
          <a:noFill/>
        </p:spPr>
        <p:txBody>
          <a:bodyPr/>
          <a:lstStyle/>
          <a:p>
            <a:pPr marL="342900" indent="-342900" eaLnBrk="1" hangingPunct="1"/>
            <a:r>
              <a:rPr lang="en-GB" altLang="en-US"/>
              <a:t>	Registered Professional Engineers are characterised by their ability to develop appropriate solutions to engineering problems, using new or existing technologies, through innovation, creativity and change, They might develop and apply new technologies, promote advance designs and design methods, introduce new and more efficient production techniques, marketing and construction concepts, pioneer new engineering services and management methods, Registered Professional Engineers are variously engaged in technical and commercial leadership and possess effective interpersonal skills. They also deal with high levels of risk.</a:t>
            </a:r>
          </a:p>
          <a:p>
            <a:pPr marL="342900" indent="-342900" eaLnBrk="1" hangingPunct="1"/>
            <a:r>
              <a:rPr lang="en-GB" altLang="en-US"/>
              <a:t>	They are often referred to as the </a:t>
            </a:r>
            <a:r>
              <a:rPr lang="en-GB" altLang="en-US" b="1"/>
              <a:t>“Dreamers”</a:t>
            </a:r>
          </a:p>
          <a:p>
            <a:pPr marL="342900" indent="-342900" eaLnBrk="1" hangingPunct="1"/>
            <a:endParaRPr lang="en-GB" altLang="en-US"/>
          </a:p>
          <a:p>
            <a:pPr marL="342900" indent="-342900" eaLnBrk="1" hangingPunct="1"/>
            <a:r>
              <a:rPr lang="en-GB" altLang="en-US"/>
              <a:t>	ECSA members, staff and Membership Volunteers are familiar with Pr Eng in the context of professional qualifications. The assessors are confident that they know what the Pr Eng is and how to assess them. Pr Eng’s tend to occupy roles which require the solution of problems by reference to first principles, innovating, creating and developing new products and finding new applications for existing ones</a:t>
            </a:r>
            <a:endParaRPr lang="en-US" altLang="en-US"/>
          </a:p>
        </p:txBody>
      </p:sp>
    </p:spTree>
    <p:extLst>
      <p:ext uri="{BB962C8B-B14F-4D97-AF65-F5344CB8AC3E}">
        <p14:creationId xmlns:p14="http://schemas.microsoft.com/office/powerpoint/2010/main" val="11151310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3CAEB0E-4229-41EF-8E54-996DF1A0A529}" type="slidenum">
              <a:rPr lang="en-US" altLang="en-US"/>
              <a:pPr/>
              <a:t>8</a:t>
            </a:fld>
            <a:endParaRPr lang="en-US" altLang="en-US"/>
          </a:p>
        </p:txBody>
      </p:sp>
      <p:sp>
        <p:nvSpPr>
          <p:cNvPr id="12291"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fld id="{9798BBD2-4EB7-4AF6-BAD6-7D6E878B330F}" type="slidenum">
              <a:rPr lang="en-ZA" altLang="en-US" sz="1200"/>
              <a:pPr algn="r" eaLnBrk="1" hangingPunct="1"/>
              <a:t>8</a:t>
            </a:fld>
            <a:endParaRPr lang="en-ZA" altLang="en-US" sz="1200"/>
          </a:p>
        </p:txBody>
      </p:sp>
      <p:sp>
        <p:nvSpPr>
          <p:cNvPr id="12292" name="Rectangle 2"/>
          <p:cNvSpPr>
            <a:spLocks noGrp="1" noRot="1" noChangeAspect="1" noChangeArrowheads="1" noTextEdit="1"/>
          </p:cNvSpPr>
          <p:nvPr>
            <p:ph type="sldImg"/>
          </p:nvPr>
        </p:nvSpPr>
        <p:spPr>
          <a:xfrm>
            <a:off x="392113" y="692150"/>
            <a:ext cx="6070600" cy="3414713"/>
          </a:xfrm>
          <a:ln/>
        </p:spPr>
      </p:sp>
      <p:sp>
        <p:nvSpPr>
          <p:cNvPr id="12293" name="Rectangle 3"/>
          <p:cNvSpPr>
            <a:spLocks noGrp="1" noChangeArrowheads="1"/>
          </p:cNvSpPr>
          <p:nvPr>
            <p:ph type="body" idx="1"/>
          </p:nvPr>
        </p:nvSpPr>
        <p:spPr>
          <a:xfrm>
            <a:off x="912813" y="4344988"/>
            <a:ext cx="5030787" cy="4110037"/>
          </a:xfrm>
          <a:noFill/>
        </p:spPr>
        <p:txBody>
          <a:bodyPr/>
          <a:lstStyle/>
          <a:p>
            <a:pPr marL="342900" indent="-342900" eaLnBrk="1" hangingPunct="1"/>
            <a:r>
              <a:rPr lang="en-GB" altLang="en-US"/>
              <a:t>	Registered Professional Engineers are characterised by their ability to develop appropriate solutions to engineering problems, using new or existing technologies, through innovation, creativity and change, They might develop and apply new technologies, promote advance designs and design methods, introduce new and more efficient production techniques, marketing and construction concepts, pioneer new engineering services and management methods, Registered Professional Engineers are variously engaged in technical and commercial leadership and possess effective interpersonal skills. They also deal with high levels of risk.</a:t>
            </a:r>
          </a:p>
          <a:p>
            <a:pPr marL="342900" indent="-342900" eaLnBrk="1" hangingPunct="1"/>
            <a:r>
              <a:rPr lang="en-GB" altLang="en-US"/>
              <a:t>	They are often referred to as the </a:t>
            </a:r>
            <a:r>
              <a:rPr lang="en-GB" altLang="en-US" b="1"/>
              <a:t>“Dreamers”</a:t>
            </a:r>
          </a:p>
          <a:p>
            <a:pPr marL="342900" indent="-342900" eaLnBrk="1" hangingPunct="1"/>
            <a:endParaRPr lang="en-GB" altLang="en-US"/>
          </a:p>
          <a:p>
            <a:pPr marL="342900" indent="-342900" eaLnBrk="1" hangingPunct="1"/>
            <a:r>
              <a:rPr lang="en-GB" altLang="en-US"/>
              <a:t>	ECSA members, staff and Membership Volunteers are familiar with Pr Eng in the context of professional qualifications. The assessors are confident that they know what the Pr Eng is and how to assess them. Pr Eng’s tend to occupy roles which require the solution of problems by reference to first principles, innovating, creating and developing new products and finding new applications for existing ones</a:t>
            </a:r>
            <a:endParaRPr lang="en-US" altLang="en-US"/>
          </a:p>
        </p:txBody>
      </p:sp>
    </p:spTree>
    <p:extLst>
      <p:ext uri="{BB962C8B-B14F-4D97-AF65-F5344CB8AC3E}">
        <p14:creationId xmlns:p14="http://schemas.microsoft.com/office/powerpoint/2010/main" val="35095688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3CAEB0E-4229-41EF-8E54-996DF1A0A529}" type="slidenum">
              <a:rPr lang="en-US" altLang="en-US"/>
              <a:pPr/>
              <a:t>9</a:t>
            </a:fld>
            <a:endParaRPr lang="en-US" altLang="en-US"/>
          </a:p>
        </p:txBody>
      </p:sp>
      <p:sp>
        <p:nvSpPr>
          <p:cNvPr id="12291"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fld id="{9798BBD2-4EB7-4AF6-BAD6-7D6E878B330F}" type="slidenum">
              <a:rPr lang="en-ZA" altLang="en-US" sz="1200"/>
              <a:pPr algn="r" eaLnBrk="1" hangingPunct="1"/>
              <a:t>9</a:t>
            </a:fld>
            <a:endParaRPr lang="en-ZA" altLang="en-US" sz="1200"/>
          </a:p>
        </p:txBody>
      </p:sp>
      <p:sp>
        <p:nvSpPr>
          <p:cNvPr id="12292" name="Rectangle 2"/>
          <p:cNvSpPr>
            <a:spLocks noGrp="1" noRot="1" noChangeAspect="1" noChangeArrowheads="1" noTextEdit="1"/>
          </p:cNvSpPr>
          <p:nvPr>
            <p:ph type="sldImg"/>
          </p:nvPr>
        </p:nvSpPr>
        <p:spPr>
          <a:xfrm>
            <a:off x="392113" y="692150"/>
            <a:ext cx="6070600" cy="3414713"/>
          </a:xfrm>
          <a:ln/>
        </p:spPr>
      </p:sp>
      <p:sp>
        <p:nvSpPr>
          <p:cNvPr id="12293" name="Rectangle 3"/>
          <p:cNvSpPr>
            <a:spLocks noGrp="1" noChangeArrowheads="1"/>
          </p:cNvSpPr>
          <p:nvPr>
            <p:ph type="body" idx="1"/>
          </p:nvPr>
        </p:nvSpPr>
        <p:spPr>
          <a:xfrm>
            <a:off x="912813" y="4344988"/>
            <a:ext cx="5030787" cy="4110037"/>
          </a:xfrm>
          <a:noFill/>
        </p:spPr>
        <p:txBody>
          <a:bodyPr/>
          <a:lstStyle/>
          <a:p>
            <a:pPr marL="342900" indent="-342900" eaLnBrk="1" hangingPunct="1"/>
            <a:r>
              <a:rPr lang="en-GB" altLang="en-US"/>
              <a:t>	Registered Professional Engineers are characterised by their ability to develop appropriate solutions to engineering problems, using new or existing technologies, through innovation, creativity and change, They might develop and apply new technologies, promote advance designs and design methods, introduce new and more efficient production techniques, marketing and construction concepts, pioneer new engineering services and management methods, Registered Professional Engineers are variously engaged in technical and commercial leadership and possess effective interpersonal skills. They also deal with high levels of risk.</a:t>
            </a:r>
          </a:p>
          <a:p>
            <a:pPr marL="342900" indent="-342900" eaLnBrk="1" hangingPunct="1"/>
            <a:r>
              <a:rPr lang="en-GB" altLang="en-US"/>
              <a:t>	They are often referred to as the </a:t>
            </a:r>
            <a:r>
              <a:rPr lang="en-GB" altLang="en-US" b="1"/>
              <a:t>“Dreamers”</a:t>
            </a:r>
          </a:p>
          <a:p>
            <a:pPr marL="342900" indent="-342900" eaLnBrk="1" hangingPunct="1"/>
            <a:endParaRPr lang="en-GB" altLang="en-US"/>
          </a:p>
          <a:p>
            <a:pPr marL="342900" indent="-342900" eaLnBrk="1" hangingPunct="1"/>
            <a:r>
              <a:rPr lang="en-GB" altLang="en-US"/>
              <a:t>	ECSA members, staff and Membership Volunteers are familiar with Pr Eng in the context of professional qualifications. The assessors are confident that they know what the Pr Eng is and how to assess them. Pr Eng’s tend to occupy roles which require the solution of problems by reference to first principles, innovating, creating and developing new products and finding new applications for existing ones</a:t>
            </a:r>
            <a:endParaRPr lang="en-US" altLang="en-US"/>
          </a:p>
        </p:txBody>
      </p:sp>
    </p:spTree>
    <p:extLst>
      <p:ext uri="{BB962C8B-B14F-4D97-AF65-F5344CB8AC3E}">
        <p14:creationId xmlns:p14="http://schemas.microsoft.com/office/powerpoint/2010/main" val="15150721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pPr>
              <a:defRPr/>
            </a:pPr>
            <a:fld id="{FB2BD002-EBB3-4BC4-9B8F-CE5758539DD4}" type="slidenum">
              <a:rPr lang="en-ZA" smtClean="0"/>
              <a:pPr>
                <a:defRPr/>
              </a:pPr>
              <a:t>11</a:t>
            </a:fld>
            <a:endParaRPr lang="en-ZA"/>
          </a:p>
        </p:txBody>
      </p:sp>
    </p:spTree>
    <p:extLst>
      <p:ext uri="{BB962C8B-B14F-4D97-AF65-F5344CB8AC3E}">
        <p14:creationId xmlns:p14="http://schemas.microsoft.com/office/powerpoint/2010/main" val="7612224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a:p>
        </p:txBody>
      </p:sp>
      <p:sp>
        <p:nvSpPr>
          <p:cNvPr id="4" name="Slide Number Placeholder 3"/>
          <p:cNvSpPr>
            <a:spLocks noGrp="1"/>
          </p:cNvSpPr>
          <p:nvPr>
            <p:ph type="sldNum" sz="quarter" idx="10"/>
          </p:nvPr>
        </p:nvSpPr>
        <p:spPr/>
        <p:txBody>
          <a:bodyPr/>
          <a:lstStyle/>
          <a:p>
            <a:fld id="{5CFFA272-0001-43B2-9103-E5C7A48E59B6}" type="slidenum">
              <a:rPr lang="en-ZA" smtClean="0">
                <a:solidFill>
                  <a:prstClr val="black"/>
                </a:solidFill>
              </a:rPr>
              <a:pPr/>
              <a:t>12</a:t>
            </a:fld>
            <a:endParaRPr lang="en-ZA">
              <a:solidFill>
                <a:prstClr val="black"/>
              </a:solidFill>
            </a:endParaRPr>
          </a:p>
        </p:txBody>
      </p:sp>
    </p:spTree>
    <p:extLst>
      <p:ext uri="{BB962C8B-B14F-4D97-AF65-F5344CB8AC3E}">
        <p14:creationId xmlns:p14="http://schemas.microsoft.com/office/powerpoint/2010/main" val="17473969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ZA"/>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ZA"/>
          </a:p>
        </p:txBody>
      </p:sp>
      <p:sp>
        <p:nvSpPr>
          <p:cNvPr id="4" name="Date Placeholder 3"/>
          <p:cNvSpPr>
            <a:spLocks noGrp="1"/>
          </p:cNvSpPr>
          <p:nvPr>
            <p:ph type="dt" sz="half" idx="10"/>
          </p:nvPr>
        </p:nvSpPr>
        <p:spPr/>
        <p:txBody>
          <a:bodyPr/>
          <a:lstStyle/>
          <a:p>
            <a:fld id="{0E0FC452-ADB5-47B4-B450-579469F2482F}" type="datetimeFigureOut">
              <a:rPr lang="en-ZA" smtClean="0"/>
              <a:t>2021/08/15</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3004F0EB-BE6F-49E9-8B61-B57A67763BFB}" type="slidenum">
              <a:rPr lang="en-ZA" smtClean="0"/>
              <a:t>‹#›</a:t>
            </a:fld>
            <a:endParaRPr lang="en-ZA"/>
          </a:p>
        </p:txBody>
      </p:sp>
    </p:spTree>
    <p:extLst>
      <p:ext uri="{BB962C8B-B14F-4D97-AF65-F5344CB8AC3E}">
        <p14:creationId xmlns:p14="http://schemas.microsoft.com/office/powerpoint/2010/main" val="13879479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p:cNvSpPr>
            <a:spLocks noGrp="1"/>
          </p:cNvSpPr>
          <p:nvPr>
            <p:ph type="dt" sz="half" idx="10"/>
          </p:nvPr>
        </p:nvSpPr>
        <p:spPr/>
        <p:txBody>
          <a:bodyPr/>
          <a:lstStyle/>
          <a:p>
            <a:fld id="{0E0FC452-ADB5-47B4-B450-579469F2482F}" type="datetimeFigureOut">
              <a:rPr lang="en-ZA" smtClean="0"/>
              <a:t>2021/08/15</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3004F0EB-BE6F-49E9-8B61-B57A67763BFB}" type="slidenum">
              <a:rPr lang="en-ZA" smtClean="0"/>
              <a:t>‹#›</a:t>
            </a:fld>
            <a:endParaRPr lang="en-ZA"/>
          </a:p>
        </p:txBody>
      </p:sp>
    </p:spTree>
    <p:extLst>
      <p:ext uri="{BB962C8B-B14F-4D97-AF65-F5344CB8AC3E}">
        <p14:creationId xmlns:p14="http://schemas.microsoft.com/office/powerpoint/2010/main" val="36005321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ZA"/>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p:cNvSpPr>
            <a:spLocks noGrp="1"/>
          </p:cNvSpPr>
          <p:nvPr>
            <p:ph type="dt" sz="half" idx="10"/>
          </p:nvPr>
        </p:nvSpPr>
        <p:spPr/>
        <p:txBody>
          <a:bodyPr/>
          <a:lstStyle/>
          <a:p>
            <a:fld id="{0E0FC452-ADB5-47B4-B450-579469F2482F}" type="datetimeFigureOut">
              <a:rPr lang="en-ZA" smtClean="0"/>
              <a:t>2021/08/15</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3004F0EB-BE6F-49E9-8B61-B57A67763BFB}" type="slidenum">
              <a:rPr lang="en-ZA" smtClean="0"/>
              <a:t>‹#›</a:t>
            </a:fld>
            <a:endParaRPr lang="en-ZA"/>
          </a:p>
        </p:txBody>
      </p:sp>
    </p:spTree>
    <p:extLst>
      <p:ext uri="{BB962C8B-B14F-4D97-AF65-F5344CB8AC3E}">
        <p14:creationId xmlns:p14="http://schemas.microsoft.com/office/powerpoint/2010/main" val="29938294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HeaderFooter C2">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4954475"/>
            <a:ext cx="12192000" cy="1920090"/>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626"/>
            <a:ext cx="12192000" cy="1920090"/>
          </a:xfrm>
          <a:prstGeom prst="rect">
            <a:avLst/>
          </a:prstGeom>
        </p:spPr>
      </p:pic>
      <p:sp>
        <p:nvSpPr>
          <p:cNvPr id="3" name="Content Placeholder 2"/>
          <p:cNvSpPr>
            <a:spLocks noGrp="1"/>
          </p:cNvSpPr>
          <p:nvPr>
            <p:ph idx="1"/>
          </p:nvPr>
        </p:nvSpPr>
        <p:spPr>
          <a:xfrm>
            <a:off x="609600" y="1044352"/>
            <a:ext cx="10972800" cy="4594449"/>
          </a:xfrm>
          <a:prstGeom prst="rect">
            <a:avLst/>
          </a:prstGeom>
        </p:spPr>
        <p:txBody>
          <a:bodyPr/>
          <a:lstStyle>
            <a:lvl1pPr>
              <a:buClr>
                <a:srgbClr val="FF6600"/>
              </a:buClr>
              <a:buSzPct val="60000"/>
              <a:buFont typeface="Wingdings" pitchFamily="2" charset="2"/>
              <a:buChar char="v"/>
              <a:defRPr sz="3200" b="1">
                <a:solidFill>
                  <a:schemeClr val="tx1"/>
                </a:solidFill>
              </a:defRPr>
            </a:lvl1pPr>
            <a:lvl2pPr>
              <a:buClr>
                <a:srgbClr val="00B0F0"/>
              </a:buClr>
              <a:buSzPct val="70000"/>
              <a:buFont typeface="Wingdings" pitchFamily="2" charset="2"/>
              <a:buChar char="q"/>
              <a:defRPr sz="2800" b="1">
                <a:solidFill>
                  <a:schemeClr val="tx1"/>
                </a:solidFill>
              </a:defRPr>
            </a:lvl2pPr>
            <a:lvl3pPr>
              <a:buClr>
                <a:srgbClr val="FF6600"/>
              </a:buClr>
              <a:buSzPct val="140000"/>
              <a:buFont typeface="Wingdings" pitchFamily="2" charset="2"/>
              <a:buChar char="§"/>
              <a:defRPr sz="2400" b="1">
                <a:solidFill>
                  <a:schemeClr val="tx1"/>
                </a:solidFill>
              </a:defRPr>
            </a:lvl3pPr>
            <a:lvl4pPr>
              <a:defRPr sz="2000" b="1">
                <a:solidFill>
                  <a:schemeClr val="tx1"/>
                </a:solidFill>
              </a:defRPr>
            </a:lvl4pPr>
            <a:lvl5pPr>
              <a:defRPr sz="2000" b="1">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ZA" dirty="0"/>
          </a:p>
        </p:txBody>
      </p:sp>
      <p:sp>
        <p:nvSpPr>
          <p:cNvPr id="6" name="Title 1"/>
          <p:cNvSpPr>
            <a:spLocks noGrp="1"/>
          </p:cNvSpPr>
          <p:nvPr>
            <p:ph type="title"/>
          </p:nvPr>
        </p:nvSpPr>
        <p:spPr>
          <a:xfrm>
            <a:off x="0" y="0"/>
            <a:ext cx="12192000" cy="914400"/>
          </a:xfrm>
          <a:prstGeom prst="rect">
            <a:avLst/>
          </a:prstGeom>
          <a:noFill/>
        </p:spPr>
        <p:txBody>
          <a:bodyPr anchor="ctr"/>
          <a:lstStyle>
            <a:lvl1pPr>
              <a:defRPr b="1">
                <a:solidFill>
                  <a:sysClr val="windowText" lastClr="000000"/>
                </a:solidFill>
                <a:effectLst/>
              </a:defRPr>
            </a:lvl1pPr>
          </a:lstStyle>
          <a:p>
            <a:r>
              <a:rPr lang="en-US" dirty="0"/>
              <a:t>Click to edit Master title style</a:t>
            </a:r>
            <a:endParaRPr lang="en-ZA" dirty="0"/>
          </a:p>
        </p:txBody>
      </p:sp>
    </p:spTree>
    <p:extLst>
      <p:ext uri="{BB962C8B-B14F-4D97-AF65-F5344CB8AC3E}">
        <p14:creationId xmlns:p14="http://schemas.microsoft.com/office/powerpoint/2010/main" val="11845671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HeaderFooter C1">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626"/>
            <a:ext cx="12192000" cy="1920090"/>
          </a:xfrm>
          <a:prstGeom prst="rect">
            <a:avLst/>
          </a:prstGeom>
        </p:spPr>
      </p:pic>
      <p:sp>
        <p:nvSpPr>
          <p:cNvPr id="3" name="Content Placeholder 2"/>
          <p:cNvSpPr>
            <a:spLocks noGrp="1"/>
          </p:cNvSpPr>
          <p:nvPr>
            <p:ph idx="1"/>
          </p:nvPr>
        </p:nvSpPr>
        <p:spPr>
          <a:xfrm>
            <a:off x="609600" y="1044352"/>
            <a:ext cx="10972800" cy="4594449"/>
          </a:xfrm>
          <a:prstGeom prst="rect">
            <a:avLst/>
          </a:prstGeom>
        </p:spPr>
        <p:txBody>
          <a:bodyPr/>
          <a:lstStyle>
            <a:lvl1pPr>
              <a:buClr>
                <a:srgbClr val="FF6600"/>
              </a:buClr>
              <a:buSzPct val="60000"/>
              <a:buFont typeface="Wingdings" pitchFamily="2" charset="2"/>
              <a:buChar char="v"/>
              <a:defRPr sz="3200" b="1">
                <a:solidFill>
                  <a:schemeClr val="tx1"/>
                </a:solidFill>
              </a:defRPr>
            </a:lvl1pPr>
            <a:lvl2pPr>
              <a:buClr>
                <a:srgbClr val="00B0F0"/>
              </a:buClr>
              <a:buSzPct val="70000"/>
              <a:buFont typeface="Wingdings" pitchFamily="2" charset="2"/>
              <a:buChar char="q"/>
              <a:defRPr sz="2800" b="1">
                <a:solidFill>
                  <a:schemeClr val="tx1"/>
                </a:solidFill>
              </a:defRPr>
            </a:lvl2pPr>
            <a:lvl3pPr>
              <a:buClr>
                <a:srgbClr val="FF6600"/>
              </a:buClr>
              <a:buSzPct val="140000"/>
              <a:buFont typeface="Wingdings" pitchFamily="2" charset="2"/>
              <a:buChar char="§"/>
              <a:defRPr sz="2400" b="1">
                <a:solidFill>
                  <a:schemeClr val="tx1"/>
                </a:solidFill>
              </a:defRPr>
            </a:lvl3pPr>
            <a:lvl4pPr>
              <a:defRPr sz="2000" b="1">
                <a:solidFill>
                  <a:schemeClr val="tx1"/>
                </a:solidFill>
              </a:defRPr>
            </a:lvl4pPr>
            <a:lvl5pPr>
              <a:defRPr sz="2000" b="1">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ZA" dirty="0"/>
          </a:p>
        </p:txBody>
      </p:sp>
      <p:sp>
        <p:nvSpPr>
          <p:cNvPr id="6" name="Title 1"/>
          <p:cNvSpPr>
            <a:spLocks noGrp="1"/>
          </p:cNvSpPr>
          <p:nvPr>
            <p:ph type="title"/>
          </p:nvPr>
        </p:nvSpPr>
        <p:spPr>
          <a:xfrm>
            <a:off x="609600" y="-6626"/>
            <a:ext cx="10972800" cy="914400"/>
          </a:xfrm>
          <a:prstGeom prst="rect">
            <a:avLst/>
          </a:prstGeom>
          <a:noFill/>
        </p:spPr>
        <p:txBody>
          <a:bodyPr anchor="ctr"/>
          <a:lstStyle>
            <a:lvl1pPr>
              <a:defRPr b="1">
                <a:solidFill>
                  <a:sysClr val="windowText" lastClr="000000"/>
                </a:solidFill>
                <a:effectLst/>
              </a:defRPr>
            </a:lvl1pPr>
          </a:lstStyle>
          <a:p>
            <a:r>
              <a:rPr lang="en-US" dirty="0"/>
              <a:t>Click to edit Master title style</a:t>
            </a:r>
            <a:endParaRPr lang="en-ZA" dirty="0"/>
          </a:p>
        </p:txBody>
      </p:sp>
    </p:spTree>
    <p:extLst>
      <p:ext uri="{BB962C8B-B14F-4D97-AF65-F5344CB8AC3E}">
        <p14:creationId xmlns:p14="http://schemas.microsoft.com/office/powerpoint/2010/main" val="25124778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duotone>
              <a:schemeClr val="accent5">
                <a:shade val="45000"/>
                <a:satMod val="135000"/>
              </a:schemeClr>
              <a:prstClr val="white"/>
            </a:duotone>
            <a:extLst>
              <a:ext uri="{BEBA8EAE-BF5A-486C-A8C5-ECC9F3942E4B}">
                <a14:imgProps xmlns:a14="http://schemas.microsoft.com/office/drawing/2010/main">
                  <a14:imgLayer r:embed="rId3">
                    <a14:imgEffect>
                      <a14:colorTemperature colorTemp="6192"/>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0" y="0"/>
            <a:ext cx="12192000" cy="1487424"/>
          </a:xfrm>
          <a:prstGeom prst="rect">
            <a:avLst/>
          </a:prstGeom>
        </p:spPr>
      </p:pic>
      <p:sp>
        <p:nvSpPr>
          <p:cNvPr id="2" name="Title 1"/>
          <p:cNvSpPr>
            <a:spLocks noGrp="1"/>
          </p:cNvSpPr>
          <p:nvPr>
            <p:ph type="title"/>
          </p:nvPr>
        </p:nvSpPr>
        <p:spPr>
          <a:xfrm>
            <a:off x="304800" y="148614"/>
            <a:ext cx="11673840" cy="1325563"/>
          </a:xfrm>
        </p:spPr>
        <p:txBody>
          <a:bodyPr>
            <a:normAutofit/>
          </a:bodyPr>
          <a:lstStyle>
            <a:lvl1pPr>
              <a:defRPr sz="4200" b="1">
                <a:solidFill>
                  <a:srgbClr val="A94D0F"/>
                </a:solidFill>
                <a:latin typeface="Rockwell" panose="02060603020205020403" pitchFamily="18" charset="0"/>
              </a:defRPr>
            </a:lvl1pPr>
          </a:lstStyle>
          <a:p>
            <a:r>
              <a:rPr lang="en-US" dirty="0"/>
              <a:t>Click to edit Master title style</a:t>
            </a:r>
            <a:endParaRPr lang="en-ZA" dirty="0"/>
          </a:p>
        </p:txBody>
      </p:sp>
      <p:sp>
        <p:nvSpPr>
          <p:cNvPr id="3" name="Content Placeholder 2"/>
          <p:cNvSpPr>
            <a:spLocks noGrp="1"/>
          </p:cNvSpPr>
          <p:nvPr>
            <p:ph idx="1"/>
          </p:nvPr>
        </p:nvSpPr>
        <p:spPr>
          <a:xfrm>
            <a:off x="304800" y="1825625"/>
            <a:ext cx="11673840" cy="4351338"/>
          </a:xfrm>
        </p:spPr>
        <p:txBody>
          <a:bodyPr>
            <a:normAutofit/>
          </a:bodyPr>
          <a:lstStyle>
            <a:lvl1pPr>
              <a:buClr>
                <a:srgbClr val="A94D0F"/>
              </a:buClr>
              <a:defRPr sz="3200"/>
            </a:lvl1pPr>
            <a:lvl2pPr>
              <a:buClr>
                <a:srgbClr val="A94D0F"/>
              </a:buClr>
              <a:defRPr sz="2800"/>
            </a:lvl2pPr>
            <a:lvl3pPr>
              <a:buClr>
                <a:srgbClr val="A94D0F"/>
              </a:buClr>
              <a:defRPr sz="2400"/>
            </a:lvl3pPr>
            <a:lvl4pPr>
              <a:buClr>
                <a:srgbClr val="A94D0F"/>
              </a:buClr>
              <a:defRPr sz="2000"/>
            </a:lvl4pPr>
            <a:lvl5pPr>
              <a:buClr>
                <a:srgbClr val="A94D0F"/>
              </a:buClr>
              <a:defRPr sz="2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ZA" dirty="0"/>
          </a:p>
        </p:txBody>
      </p:sp>
      <p:sp>
        <p:nvSpPr>
          <p:cNvPr id="4" name="Date Placeholder 3"/>
          <p:cNvSpPr>
            <a:spLocks noGrp="1"/>
          </p:cNvSpPr>
          <p:nvPr>
            <p:ph type="dt" sz="half" idx="10"/>
          </p:nvPr>
        </p:nvSpPr>
        <p:spPr/>
        <p:txBody>
          <a:bodyPr/>
          <a:lstStyle/>
          <a:p>
            <a:fld id="{0E0FC452-ADB5-47B4-B450-579469F2482F}" type="datetimeFigureOut">
              <a:rPr lang="en-ZA" smtClean="0"/>
              <a:t>2021/08/15</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3004F0EB-BE6F-49E9-8B61-B57A67763BFB}" type="slidenum">
              <a:rPr lang="en-ZA" smtClean="0"/>
              <a:t>‹#›</a:t>
            </a:fld>
            <a:endParaRPr lang="en-ZA"/>
          </a:p>
        </p:txBody>
      </p:sp>
      <p:cxnSp>
        <p:nvCxnSpPr>
          <p:cNvPr id="9" name="Straight Connector 8"/>
          <p:cNvCxnSpPr/>
          <p:nvPr userDrawn="1"/>
        </p:nvCxnSpPr>
        <p:spPr>
          <a:xfrm>
            <a:off x="-10160" y="1507744"/>
            <a:ext cx="12192000" cy="0"/>
          </a:xfrm>
          <a:prstGeom prst="line">
            <a:avLst/>
          </a:prstGeom>
          <a:ln w="19050">
            <a:solidFill>
              <a:srgbClr val="A94D0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462571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ZA"/>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E0FC452-ADB5-47B4-B450-579469F2482F}" type="datetimeFigureOut">
              <a:rPr lang="en-ZA" smtClean="0"/>
              <a:t>2021/08/15</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3004F0EB-BE6F-49E9-8B61-B57A67763BFB}" type="slidenum">
              <a:rPr lang="en-ZA" smtClean="0"/>
              <a:t>‹#›</a:t>
            </a:fld>
            <a:endParaRPr lang="en-ZA"/>
          </a:p>
        </p:txBody>
      </p:sp>
    </p:spTree>
    <p:extLst>
      <p:ext uri="{BB962C8B-B14F-4D97-AF65-F5344CB8AC3E}">
        <p14:creationId xmlns:p14="http://schemas.microsoft.com/office/powerpoint/2010/main" val="17022265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5" name="Date Placeholder 4"/>
          <p:cNvSpPr>
            <a:spLocks noGrp="1"/>
          </p:cNvSpPr>
          <p:nvPr>
            <p:ph type="dt" sz="half" idx="10"/>
          </p:nvPr>
        </p:nvSpPr>
        <p:spPr/>
        <p:txBody>
          <a:bodyPr/>
          <a:lstStyle/>
          <a:p>
            <a:fld id="{0E0FC452-ADB5-47B4-B450-579469F2482F}" type="datetimeFigureOut">
              <a:rPr lang="en-ZA" smtClean="0"/>
              <a:t>2021/08/15</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3004F0EB-BE6F-49E9-8B61-B57A67763BFB}" type="slidenum">
              <a:rPr lang="en-ZA" smtClean="0"/>
              <a:t>‹#›</a:t>
            </a:fld>
            <a:endParaRPr lang="en-ZA"/>
          </a:p>
        </p:txBody>
      </p:sp>
    </p:spTree>
    <p:extLst>
      <p:ext uri="{BB962C8B-B14F-4D97-AF65-F5344CB8AC3E}">
        <p14:creationId xmlns:p14="http://schemas.microsoft.com/office/powerpoint/2010/main" val="26028173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ZA"/>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7" name="Date Placeholder 6"/>
          <p:cNvSpPr>
            <a:spLocks noGrp="1"/>
          </p:cNvSpPr>
          <p:nvPr>
            <p:ph type="dt" sz="half" idx="10"/>
          </p:nvPr>
        </p:nvSpPr>
        <p:spPr/>
        <p:txBody>
          <a:bodyPr/>
          <a:lstStyle/>
          <a:p>
            <a:fld id="{0E0FC452-ADB5-47B4-B450-579469F2482F}" type="datetimeFigureOut">
              <a:rPr lang="en-ZA" smtClean="0"/>
              <a:t>2021/08/15</a:t>
            </a:fld>
            <a:endParaRPr lang="en-ZA"/>
          </a:p>
        </p:txBody>
      </p:sp>
      <p:sp>
        <p:nvSpPr>
          <p:cNvPr id="8" name="Footer Placeholder 7"/>
          <p:cNvSpPr>
            <a:spLocks noGrp="1"/>
          </p:cNvSpPr>
          <p:nvPr>
            <p:ph type="ftr" sz="quarter" idx="11"/>
          </p:nvPr>
        </p:nvSpPr>
        <p:spPr/>
        <p:txBody>
          <a:bodyPr/>
          <a:lstStyle/>
          <a:p>
            <a:endParaRPr lang="en-ZA"/>
          </a:p>
        </p:txBody>
      </p:sp>
      <p:sp>
        <p:nvSpPr>
          <p:cNvPr id="9" name="Slide Number Placeholder 8"/>
          <p:cNvSpPr>
            <a:spLocks noGrp="1"/>
          </p:cNvSpPr>
          <p:nvPr>
            <p:ph type="sldNum" sz="quarter" idx="12"/>
          </p:nvPr>
        </p:nvSpPr>
        <p:spPr/>
        <p:txBody>
          <a:bodyPr/>
          <a:lstStyle/>
          <a:p>
            <a:fld id="{3004F0EB-BE6F-49E9-8B61-B57A67763BFB}" type="slidenum">
              <a:rPr lang="en-ZA" smtClean="0"/>
              <a:t>‹#›</a:t>
            </a:fld>
            <a:endParaRPr lang="en-ZA"/>
          </a:p>
        </p:txBody>
      </p:sp>
    </p:spTree>
    <p:extLst>
      <p:ext uri="{BB962C8B-B14F-4D97-AF65-F5344CB8AC3E}">
        <p14:creationId xmlns:p14="http://schemas.microsoft.com/office/powerpoint/2010/main" val="2769919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Date Placeholder 2"/>
          <p:cNvSpPr>
            <a:spLocks noGrp="1"/>
          </p:cNvSpPr>
          <p:nvPr>
            <p:ph type="dt" sz="half" idx="10"/>
          </p:nvPr>
        </p:nvSpPr>
        <p:spPr/>
        <p:txBody>
          <a:bodyPr/>
          <a:lstStyle/>
          <a:p>
            <a:fld id="{0E0FC452-ADB5-47B4-B450-579469F2482F}" type="datetimeFigureOut">
              <a:rPr lang="en-ZA" smtClean="0"/>
              <a:t>2021/08/15</a:t>
            </a:fld>
            <a:endParaRPr lang="en-ZA"/>
          </a:p>
        </p:txBody>
      </p:sp>
      <p:sp>
        <p:nvSpPr>
          <p:cNvPr id="4" name="Footer Placeholder 3"/>
          <p:cNvSpPr>
            <a:spLocks noGrp="1"/>
          </p:cNvSpPr>
          <p:nvPr>
            <p:ph type="ftr" sz="quarter" idx="11"/>
          </p:nvPr>
        </p:nvSpPr>
        <p:spPr/>
        <p:txBody>
          <a:bodyPr/>
          <a:lstStyle/>
          <a:p>
            <a:endParaRPr lang="en-ZA"/>
          </a:p>
        </p:txBody>
      </p:sp>
      <p:sp>
        <p:nvSpPr>
          <p:cNvPr id="5" name="Slide Number Placeholder 4"/>
          <p:cNvSpPr>
            <a:spLocks noGrp="1"/>
          </p:cNvSpPr>
          <p:nvPr>
            <p:ph type="sldNum" sz="quarter" idx="12"/>
          </p:nvPr>
        </p:nvSpPr>
        <p:spPr/>
        <p:txBody>
          <a:bodyPr/>
          <a:lstStyle/>
          <a:p>
            <a:fld id="{3004F0EB-BE6F-49E9-8B61-B57A67763BFB}" type="slidenum">
              <a:rPr lang="en-ZA" smtClean="0"/>
              <a:t>‹#›</a:t>
            </a:fld>
            <a:endParaRPr lang="en-ZA"/>
          </a:p>
        </p:txBody>
      </p:sp>
    </p:spTree>
    <p:extLst>
      <p:ext uri="{BB962C8B-B14F-4D97-AF65-F5344CB8AC3E}">
        <p14:creationId xmlns:p14="http://schemas.microsoft.com/office/powerpoint/2010/main" val="8023509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E0FC452-ADB5-47B4-B450-579469F2482F}" type="datetimeFigureOut">
              <a:rPr lang="en-ZA" smtClean="0"/>
              <a:t>2021/08/15</a:t>
            </a:fld>
            <a:endParaRPr lang="en-ZA"/>
          </a:p>
        </p:txBody>
      </p:sp>
      <p:sp>
        <p:nvSpPr>
          <p:cNvPr id="3" name="Footer Placeholder 2"/>
          <p:cNvSpPr>
            <a:spLocks noGrp="1"/>
          </p:cNvSpPr>
          <p:nvPr>
            <p:ph type="ftr" sz="quarter" idx="11"/>
          </p:nvPr>
        </p:nvSpPr>
        <p:spPr/>
        <p:txBody>
          <a:bodyPr/>
          <a:lstStyle/>
          <a:p>
            <a:endParaRPr lang="en-ZA"/>
          </a:p>
        </p:txBody>
      </p:sp>
      <p:sp>
        <p:nvSpPr>
          <p:cNvPr id="4" name="Slide Number Placeholder 3"/>
          <p:cNvSpPr>
            <a:spLocks noGrp="1"/>
          </p:cNvSpPr>
          <p:nvPr>
            <p:ph type="sldNum" sz="quarter" idx="12"/>
          </p:nvPr>
        </p:nvSpPr>
        <p:spPr/>
        <p:txBody>
          <a:bodyPr/>
          <a:lstStyle/>
          <a:p>
            <a:fld id="{3004F0EB-BE6F-49E9-8B61-B57A67763BFB}" type="slidenum">
              <a:rPr lang="en-ZA" smtClean="0"/>
              <a:t>‹#›</a:t>
            </a:fld>
            <a:endParaRPr lang="en-ZA"/>
          </a:p>
        </p:txBody>
      </p:sp>
    </p:spTree>
    <p:extLst>
      <p:ext uri="{BB962C8B-B14F-4D97-AF65-F5344CB8AC3E}">
        <p14:creationId xmlns:p14="http://schemas.microsoft.com/office/powerpoint/2010/main" val="3195813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ZA"/>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E0FC452-ADB5-47B4-B450-579469F2482F}" type="datetimeFigureOut">
              <a:rPr lang="en-ZA" smtClean="0"/>
              <a:t>2021/08/15</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3004F0EB-BE6F-49E9-8B61-B57A67763BFB}" type="slidenum">
              <a:rPr lang="en-ZA" smtClean="0"/>
              <a:t>‹#›</a:t>
            </a:fld>
            <a:endParaRPr lang="en-ZA"/>
          </a:p>
        </p:txBody>
      </p:sp>
    </p:spTree>
    <p:extLst>
      <p:ext uri="{BB962C8B-B14F-4D97-AF65-F5344CB8AC3E}">
        <p14:creationId xmlns:p14="http://schemas.microsoft.com/office/powerpoint/2010/main" val="27788891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ZA"/>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Z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E0FC452-ADB5-47B4-B450-579469F2482F}" type="datetimeFigureOut">
              <a:rPr lang="en-ZA" smtClean="0"/>
              <a:t>2021/08/15</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3004F0EB-BE6F-49E9-8B61-B57A67763BFB}" type="slidenum">
              <a:rPr lang="en-ZA" smtClean="0"/>
              <a:t>‹#›</a:t>
            </a:fld>
            <a:endParaRPr lang="en-ZA"/>
          </a:p>
        </p:txBody>
      </p:sp>
    </p:spTree>
    <p:extLst>
      <p:ext uri="{BB962C8B-B14F-4D97-AF65-F5344CB8AC3E}">
        <p14:creationId xmlns:p14="http://schemas.microsoft.com/office/powerpoint/2010/main" val="8810936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ZA"/>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E0FC452-ADB5-47B4-B450-579469F2482F}" type="datetimeFigureOut">
              <a:rPr lang="en-ZA" smtClean="0"/>
              <a:t>2021/08/15</a:t>
            </a:fld>
            <a:endParaRPr lang="en-ZA"/>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ZA"/>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04F0EB-BE6F-49E9-8B61-B57A67763BFB}" type="slidenum">
              <a:rPr lang="en-ZA" smtClean="0"/>
              <a:t>‹#›</a:t>
            </a:fld>
            <a:endParaRPr lang="en-ZA"/>
          </a:p>
        </p:txBody>
      </p:sp>
    </p:spTree>
    <p:extLst>
      <p:ext uri="{BB962C8B-B14F-4D97-AF65-F5344CB8AC3E}">
        <p14:creationId xmlns:p14="http://schemas.microsoft.com/office/powerpoint/2010/main" val="1506511319"/>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ZA" b="1" dirty="0">
                <a:solidFill>
                  <a:srgbClr val="A94D0F"/>
                </a:solidFill>
                <a:latin typeface="Rockwell" panose="02060603020205020403" pitchFamily="18" charset="0"/>
              </a:rPr>
              <a:t>Input on the engineering occupations in the competencies frameworks</a:t>
            </a:r>
          </a:p>
        </p:txBody>
      </p:sp>
      <p:sp>
        <p:nvSpPr>
          <p:cNvPr id="3" name="Subtitle 2"/>
          <p:cNvSpPr>
            <a:spLocks noGrp="1"/>
          </p:cNvSpPr>
          <p:nvPr>
            <p:ph type="subTitle" idx="1"/>
          </p:nvPr>
        </p:nvSpPr>
        <p:spPr/>
        <p:txBody>
          <a:bodyPr>
            <a:normAutofit lnSpcReduction="10000"/>
          </a:bodyPr>
          <a:lstStyle/>
          <a:p>
            <a:pPr algn="r"/>
            <a:r>
              <a:rPr lang="en-ZA" sz="3200" dirty="0"/>
              <a:t>By ECSA, SAICE, IMESA</a:t>
            </a:r>
          </a:p>
          <a:p>
            <a:pPr algn="r"/>
            <a:r>
              <a:rPr lang="en-ZA" sz="3200" dirty="0"/>
              <a:t>Presented by Leonard le Roux</a:t>
            </a:r>
          </a:p>
          <a:p>
            <a:pPr algn="r"/>
            <a:r>
              <a:rPr lang="en-ZA" sz="3200"/>
              <a:t>SAICE-PDP </a:t>
            </a:r>
            <a:endParaRPr lang="en-ZA" sz="3200" dirty="0"/>
          </a:p>
        </p:txBody>
      </p:sp>
      <p:pic>
        <p:nvPicPr>
          <p:cNvPr id="4" name="Picture 3"/>
          <p:cNvPicPr>
            <a:picLocks noChangeAspect="1"/>
          </p:cNvPicPr>
          <p:nvPr/>
        </p:nvPicPr>
        <p:blipFill>
          <a:blip r:embed="rId2">
            <a:duotone>
              <a:schemeClr val="accent5">
                <a:shade val="45000"/>
                <a:satMod val="135000"/>
              </a:schemeClr>
              <a:prstClr val="white"/>
            </a:duotone>
            <a:extLst>
              <a:ext uri="{BEBA8EAE-BF5A-486C-A8C5-ECC9F3942E4B}">
                <a14:imgProps xmlns:a14="http://schemas.microsoft.com/office/drawing/2010/main">
                  <a14:imgLayer r:embed="rId3">
                    <a14:imgEffect>
                      <a14:colorTemperature colorTemp="6192"/>
                    </a14:imgEffect>
                    <a14:imgEffect>
                      <a14:saturation sat="66000"/>
                    </a14:imgEffect>
                  </a14:imgLayer>
                </a14:imgProps>
              </a:ext>
              <a:ext uri="{28A0092B-C50C-407E-A947-70E740481C1C}">
                <a14:useLocalDpi xmlns:a14="http://schemas.microsoft.com/office/drawing/2010/main" val="0"/>
              </a:ext>
            </a:extLst>
          </a:blip>
          <a:stretch>
            <a:fillRect/>
          </a:stretch>
        </p:blipFill>
        <p:spPr>
          <a:xfrm>
            <a:off x="0" y="5370576"/>
            <a:ext cx="12192000" cy="1487424"/>
          </a:xfrm>
          <a:prstGeom prst="rect">
            <a:avLst/>
          </a:prstGeom>
          <a:effectLst>
            <a:innerShdw blurRad="63500" dist="50800" dir="16200000">
              <a:schemeClr val="bg1">
                <a:lumMod val="65000"/>
                <a:alpha val="50000"/>
              </a:schemeClr>
            </a:innerShdw>
          </a:effectLst>
        </p:spPr>
      </p:pic>
    </p:spTree>
    <p:extLst>
      <p:ext uri="{BB962C8B-B14F-4D97-AF65-F5344CB8AC3E}">
        <p14:creationId xmlns:p14="http://schemas.microsoft.com/office/powerpoint/2010/main" val="35749666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ZA" dirty="0"/>
              <a:t>Progression of responsibility </a:t>
            </a:r>
            <a:r>
              <a:rPr lang="en-ZA" sz="3600" dirty="0"/>
              <a:t>(R-04-P)</a:t>
            </a:r>
            <a:endParaRPr lang="en-ZA" dirty="0"/>
          </a:p>
        </p:txBody>
      </p:sp>
      <p:sp>
        <p:nvSpPr>
          <p:cNvPr id="5" name="Content Placeholder 4"/>
          <p:cNvSpPr>
            <a:spLocks noGrp="1"/>
          </p:cNvSpPr>
          <p:nvPr>
            <p:ph idx="1"/>
          </p:nvPr>
        </p:nvSpPr>
        <p:spPr/>
        <p:txBody>
          <a:bodyPr/>
          <a:lstStyle/>
          <a:p>
            <a:endParaRPr lang="en-ZA"/>
          </a:p>
        </p:txBody>
      </p:sp>
      <p:graphicFrame>
        <p:nvGraphicFramePr>
          <p:cNvPr id="4" name="Table 3"/>
          <p:cNvGraphicFramePr>
            <a:graphicFrameLocks noGrp="1"/>
          </p:cNvGraphicFramePr>
          <p:nvPr>
            <p:extLst>
              <p:ext uri="{D42A27DB-BD31-4B8C-83A1-F6EECF244321}">
                <p14:modId xmlns:p14="http://schemas.microsoft.com/office/powerpoint/2010/main" val="3790986225"/>
              </p:ext>
            </p:extLst>
          </p:nvPr>
        </p:nvGraphicFramePr>
        <p:xfrm>
          <a:off x="81280" y="1605280"/>
          <a:ext cx="12019282" cy="5069840"/>
        </p:xfrm>
        <a:graphic>
          <a:graphicData uri="http://schemas.openxmlformats.org/drawingml/2006/table">
            <a:tbl>
              <a:tblPr/>
              <a:tblGrid>
                <a:gridCol w="2691580">
                  <a:extLst>
                    <a:ext uri="{9D8B030D-6E8A-4147-A177-3AD203B41FA5}">
                      <a16:colId xmlns:a16="http://schemas.microsoft.com/office/drawing/2014/main" val="20000"/>
                    </a:ext>
                  </a:extLst>
                </a:gridCol>
                <a:gridCol w="3109234">
                  <a:extLst>
                    <a:ext uri="{9D8B030D-6E8A-4147-A177-3AD203B41FA5}">
                      <a16:colId xmlns:a16="http://schemas.microsoft.com/office/drawing/2014/main" val="20001"/>
                    </a:ext>
                  </a:extLst>
                </a:gridCol>
                <a:gridCol w="3109234">
                  <a:extLst>
                    <a:ext uri="{9D8B030D-6E8A-4147-A177-3AD203B41FA5}">
                      <a16:colId xmlns:a16="http://schemas.microsoft.com/office/drawing/2014/main" val="20002"/>
                    </a:ext>
                  </a:extLst>
                </a:gridCol>
                <a:gridCol w="3109234">
                  <a:extLst>
                    <a:ext uri="{9D8B030D-6E8A-4147-A177-3AD203B41FA5}">
                      <a16:colId xmlns:a16="http://schemas.microsoft.com/office/drawing/2014/main" val="20003"/>
                    </a:ext>
                  </a:extLst>
                </a:gridCol>
              </a:tblGrid>
              <a:tr h="761038">
                <a:tc>
                  <a:txBody>
                    <a:bodyPr/>
                    <a:lstStyle/>
                    <a:p>
                      <a:pPr algn="ctr" fontAlgn="ctr"/>
                      <a:r>
                        <a:rPr lang="en-ZA" sz="2100" b="1" u="none" strike="noStrike" dirty="0">
                          <a:solidFill>
                            <a:schemeClr val="bg1"/>
                          </a:solidFill>
                        </a:rPr>
                        <a:t>Level</a:t>
                      </a:r>
                      <a:endParaRPr lang="en-ZA" sz="2100" b="1" i="0" u="none" strike="noStrike" dirty="0">
                        <a:solidFill>
                          <a:schemeClr val="bg1"/>
                        </a:solidFill>
                        <a:latin typeface="Calibri"/>
                      </a:endParaRPr>
                    </a:p>
                  </a:txBody>
                  <a:tcPr marL="5963" marR="5963" marT="59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936003"/>
                    </a:solidFill>
                  </a:tcPr>
                </a:tc>
                <a:tc>
                  <a:txBody>
                    <a:bodyPr/>
                    <a:lstStyle/>
                    <a:p>
                      <a:pPr algn="ctr" fontAlgn="ctr"/>
                      <a:r>
                        <a:rPr lang="en-ZA" sz="2100" b="1" u="none" strike="noStrike" dirty="0">
                          <a:solidFill>
                            <a:schemeClr val="bg1"/>
                          </a:solidFill>
                        </a:rPr>
                        <a:t>Nature of work :   </a:t>
                      </a:r>
                    </a:p>
                    <a:p>
                      <a:pPr algn="ctr" fontAlgn="ctr"/>
                      <a:r>
                        <a:rPr lang="en-ZA" sz="2100" b="1" u="none" strike="noStrike" dirty="0">
                          <a:solidFill>
                            <a:schemeClr val="bg1"/>
                          </a:solidFill>
                        </a:rPr>
                        <a:t>The Candidate</a:t>
                      </a:r>
                      <a:endParaRPr lang="en-ZA" sz="2100" b="1" i="0" u="none" strike="noStrike" dirty="0">
                        <a:solidFill>
                          <a:schemeClr val="bg1"/>
                        </a:solidFill>
                        <a:latin typeface="Calibri"/>
                      </a:endParaRPr>
                    </a:p>
                  </a:txBody>
                  <a:tcPr marL="5963" marR="5963" marT="59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936003"/>
                    </a:solidFill>
                  </a:tcPr>
                </a:tc>
                <a:tc>
                  <a:txBody>
                    <a:bodyPr/>
                    <a:lstStyle/>
                    <a:p>
                      <a:pPr algn="ctr" fontAlgn="ctr"/>
                      <a:r>
                        <a:rPr lang="en-ZA" sz="2100" b="1" u="none" strike="noStrike" dirty="0">
                          <a:solidFill>
                            <a:schemeClr val="bg1"/>
                          </a:solidFill>
                        </a:rPr>
                        <a:t>Responsibility of Candidate</a:t>
                      </a:r>
                      <a:endParaRPr lang="en-ZA" sz="2100" b="1" i="0" u="none" strike="noStrike" dirty="0">
                        <a:solidFill>
                          <a:schemeClr val="bg1"/>
                        </a:solidFill>
                        <a:latin typeface="Calibri"/>
                      </a:endParaRPr>
                    </a:p>
                  </a:txBody>
                  <a:tcPr marL="5963" marR="5963" marT="59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936003"/>
                    </a:solidFill>
                  </a:tcPr>
                </a:tc>
                <a:tc>
                  <a:txBody>
                    <a:bodyPr/>
                    <a:lstStyle/>
                    <a:p>
                      <a:pPr algn="ctr" fontAlgn="ctr"/>
                      <a:r>
                        <a:rPr lang="en-ZA" sz="2100" b="1" u="none" strike="noStrike" dirty="0">
                          <a:solidFill>
                            <a:schemeClr val="bg1"/>
                          </a:solidFill>
                        </a:rPr>
                        <a:t>Level of Supervisor/ Mentor Support</a:t>
                      </a:r>
                      <a:endParaRPr lang="en-ZA" sz="2100" b="1" i="0" u="none" strike="noStrike" dirty="0">
                        <a:solidFill>
                          <a:schemeClr val="bg1"/>
                        </a:solidFill>
                        <a:latin typeface="Calibri"/>
                      </a:endParaRPr>
                    </a:p>
                  </a:txBody>
                  <a:tcPr marL="5963" marR="5963" marT="596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936003"/>
                    </a:solidFill>
                  </a:tcPr>
                </a:tc>
                <a:extLst>
                  <a:ext uri="{0D108BD9-81ED-4DB2-BD59-A6C34878D82A}">
                    <a16:rowId xmlns:a16="http://schemas.microsoft.com/office/drawing/2014/main" val="10000"/>
                  </a:ext>
                </a:extLst>
              </a:tr>
              <a:tr h="886552">
                <a:tc>
                  <a:txBody>
                    <a:bodyPr/>
                    <a:lstStyle/>
                    <a:p>
                      <a:pPr algn="l" fontAlgn="ctr"/>
                      <a:r>
                        <a:rPr lang="en-ZA" sz="1800" b="1" u="none" strike="noStrike" dirty="0">
                          <a:solidFill>
                            <a:schemeClr val="tx1"/>
                          </a:solidFill>
                        </a:rPr>
                        <a:t>A.  Being Exposed</a:t>
                      </a:r>
                      <a:endParaRPr lang="en-ZA" sz="1800" b="1" i="0" u="none" strike="noStrike" dirty="0">
                        <a:solidFill>
                          <a:schemeClr val="tx1"/>
                        </a:solidFill>
                        <a:latin typeface="Calibri"/>
                      </a:endParaRPr>
                    </a:p>
                  </a:txBody>
                  <a:tcPr marL="5963" marR="5963" marT="5963" marB="0" anchor="ctr">
                    <a:lnL w="12700" cap="flat" cmpd="sng" algn="ctr">
                      <a:solidFill>
                        <a:srgbClr val="936003"/>
                      </a:solidFill>
                      <a:prstDash val="solid"/>
                      <a:round/>
                      <a:headEnd type="none" w="med" len="med"/>
                      <a:tailEnd type="none" w="med" len="med"/>
                    </a:lnL>
                    <a:lnR w="12700" cap="flat" cmpd="sng" algn="ctr">
                      <a:solidFill>
                        <a:srgbClr val="936003"/>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936003"/>
                      </a:solidFill>
                      <a:prstDash val="solid"/>
                      <a:round/>
                      <a:headEnd type="none" w="med" len="med"/>
                      <a:tailEnd type="none" w="med" len="med"/>
                    </a:lnB>
                    <a:noFill/>
                  </a:tcPr>
                </a:tc>
                <a:tc>
                  <a:txBody>
                    <a:bodyPr/>
                    <a:lstStyle/>
                    <a:p>
                      <a:pPr algn="ctr" fontAlgn="ctr"/>
                      <a:r>
                        <a:rPr lang="en-ZA" sz="1600" u="none" strike="noStrike" dirty="0">
                          <a:solidFill>
                            <a:schemeClr val="tx1"/>
                          </a:solidFill>
                        </a:rPr>
                        <a:t>Undergoes induction, observes work of competent practitioners</a:t>
                      </a:r>
                      <a:endParaRPr lang="en-ZA" sz="1600" b="0" i="0" u="none" strike="noStrike" dirty="0">
                        <a:solidFill>
                          <a:schemeClr val="tx1"/>
                        </a:solidFill>
                        <a:latin typeface="Calibri"/>
                      </a:endParaRPr>
                    </a:p>
                  </a:txBody>
                  <a:tcPr marL="5963" marR="5963" marT="5963" marB="0" anchor="ctr">
                    <a:lnL w="12700" cap="flat" cmpd="sng" algn="ctr">
                      <a:solidFill>
                        <a:srgbClr val="936003"/>
                      </a:solidFill>
                      <a:prstDash val="solid"/>
                      <a:round/>
                      <a:headEnd type="none" w="med" len="med"/>
                      <a:tailEnd type="none" w="med" len="med"/>
                    </a:lnL>
                    <a:lnR w="12700" cap="flat" cmpd="sng" algn="ctr">
                      <a:solidFill>
                        <a:srgbClr val="936003"/>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936003"/>
                      </a:solidFill>
                      <a:prstDash val="solid"/>
                      <a:round/>
                      <a:headEnd type="none" w="med" len="med"/>
                      <a:tailEnd type="none" w="med" len="med"/>
                    </a:lnB>
                    <a:noFill/>
                  </a:tcPr>
                </a:tc>
                <a:tc>
                  <a:txBody>
                    <a:bodyPr/>
                    <a:lstStyle/>
                    <a:p>
                      <a:pPr algn="ctr" fontAlgn="ctr"/>
                      <a:r>
                        <a:rPr lang="en-ZA" sz="1600" u="none" strike="noStrike" dirty="0">
                          <a:solidFill>
                            <a:schemeClr val="tx1"/>
                          </a:solidFill>
                        </a:rPr>
                        <a:t>No responsibility</a:t>
                      </a:r>
                      <a:endParaRPr lang="en-ZA" sz="1600" b="0" i="0" u="none" strike="noStrike" dirty="0">
                        <a:solidFill>
                          <a:schemeClr val="tx1"/>
                        </a:solidFill>
                        <a:latin typeface="Calibri"/>
                      </a:endParaRPr>
                    </a:p>
                  </a:txBody>
                  <a:tcPr marL="5963" marR="5963" marT="5963" marB="0" anchor="ctr">
                    <a:lnL w="12700" cap="flat" cmpd="sng" algn="ctr">
                      <a:solidFill>
                        <a:srgbClr val="936003"/>
                      </a:solidFill>
                      <a:prstDash val="solid"/>
                      <a:round/>
                      <a:headEnd type="none" w="med" len="med"/>
                      <a:tailEnd type="none" w="med" len="med"/>
                    </a:lnL>
                    <a:lnR w="12700" cap="flat" cmpd="sng" algn="ctr">
                      <a:solidFill>
                        <a:srgbClr val="936003"/>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936003"/>
                      </a:solidFill>
                      <a:prstDash val="solid"/>
                      <a:round/>
                      <a:headEnd type="none" w="med" len="med"/>
                      <a:tailEnd type="none" w="med" len="med"/>
                    </a:lnB>
                    <a:noFill/>
                  </a:tcPr>
                </a:tc>
                <a:tc>
                  <a:txBody>
                    <a:bodyPr/>
                    <a:lstStyle/>
                    <a:p>
                      <a:pPr algn="ctr" fontAlgn="ctr"/>
                      <a:r>
                        <a:rPr lang="en-ZA" sz="1600" u="none" strike="noStrike" dirty="0">
                          <a:solidFill>
                            <a:schemeClr val="tx1"/>
                          </a:solidFill>
                        </a:rPr>
                        <a:t>Mentor explains challenges and forms of solution</a:t>
                      </a:r>
                      <a:endParaRPr lang="en-ZA" sz="1600" b="0" i="0" u="none" strike="noStrike" dirty="0">
                        <a:solidFill>
                          <a:schemeClr val="tx1"/>
                        </a:solidFill>
                        <a:latin typeface="Calibri"/>
                      </a:endParaRPr>
                    </a:p>
                  </a:txBody>
                  <a:tcPr marL="5963" marR="5963" marT="5963" marB="0" anchor="ctr">
                    <a:lnL w="12700" cap="flat" cmpd="sng" algn="ctr">
                      <a:solidFill>
                        <a:srgbClr val="936003"/>
                      </a:solidFill>
                      <a:prstDash val="solid"/>
                      <a:round/>
                      <a:headEnd type="none" w="med" len="med"/>
                      <a:tailEnd type="none" w="med" len="med"/>
                    </a:lnL>
                    <a:lnR w="12700" cap="flat" cmpd="sng" algn="ctr">
                      <a:solidFill>
                        <a:srgbClr val="936003"/>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936003"/>
                      </a:solidFill>
                      <a:prstDash val="solid"/>
                      <a:round/>
                      <a:headEnd type="none" w="med" len="med"/>
                      <a:tailEnd type="none" w="med" len="med"/>
                    </a:lnB>
                    <a:noFill/>
                  </a:tcPr>
                </a:tc>
                <a:extLst>
                  <a:ext uri="{0D108BD9-81ED-4DB2-BD59-A6C34878D82A}">
                    <a16:rowId xmlns:a16="http://schemas.microsoft.com/office/drawing/2014/main" val="10001"/>
                  </a:ext>
                </a:extLst>
              </a:tr>
              <a:tr h="761325">
                <a:tc>
                  <a:txBody>
                    <a:bodyPr/>
                    <a:lstStyle/>
                    <a:p>
                      <a:pPr algn="l" fontAlgn="ctr"/>
                      <a:r>
                        <a:rPr lang="en-ZA" sz="1800" b="1" u="none" strike="noStrike" dirty="0">
                          <a:solidFill>
                            <a:schemeClr val="tx1"/>
                          </a:solidFill>
                        </a:rPr>
                        <a:t> B.  Assisting</a:t>
                      </a:r>
                      <a:endParaRPr lang="en-ZA" sz="1800" b="1" i="0" u="none" strike="noStrike" dirty="0">
                        <a:solidFill>
                          <a:schemeClr val="tx1"/>
                        </a:solidFill>
                        <a:latin typeface="Calibri"/>
                      </a:endParaRPr>
                    </a:p>
                  </a:txBody>
                  <a:tcPr marL="5963" marR="5963" marT="5963" marB="0" anchor="ctr">
                    <a:lnL w="12700" cap="flat" cmpd="sng" algn="ctr">
                      <a:solidFill>
                        <a:srgbClr val="936003"/>
                      </a:solidFill>
                      <a:prstDash val="solid"/>
                      <a:round/>
                      <a:headEnd type="none" w="med" len="med"/>
                      <a:tailEnd type="none" w="med" len="med"/>
                    </a:lnL>
                    <a:lnR w="12700" cap="flat" cmpd="sng" algn="ctr">
                      <a:solidFill>
                        <a:srgbClr val="936003"/>
                      </a:solidFill>
                      <a:prstDash val="solid"/>
                      <a:round/>
                      <a:headEnd type="none" w="med" len="med"/>
                      <a:tailEnd type="none" w="med" len="med"/>
                    </a:lnR>
                    <a:lnT w="12700" cap="flat" cmpd="sng" algn="ctr">
                      <a:solidFill>
                        <a:srgbClr val="936003"/>
                      </a:solidFill>
                      <a:prstDash val="solid"/>
                      <a:round/>
                      <a:headEnd type="none" w="med" len="med"/>
                      <a:tailEnd type="none" w="med" len="med"/>
                    </a:lnT>
                    <a:lnB w="12700" cap="flat" cmpd="sng" algn="ctr">
                      <a:solidFill>
                        <a:srgbClr val="936003"/>
                      </a:solidFill>
                      <a:prstDash val="solid"/>
                      <a:round/>
                      <a:headEnd type="none" w="med" len="med"/>
                      <a:tailEnd type="none" w="med" len="med"/>
                    </a:lnB>
                    <a:noFill/>
                  </a:tcPr>
                </a:tc>
                <a:tc>
                  <a:txBody>
                    <a:bodyPr/>
                    <a:lstStyle/>
                    <a:p>
                      <a:pPr algn="ctr" fontAlgn="ctr"/>
                      <a:r>
                        <a:rPr lang="en-ZA" sz="1600" u="none" strike="noStrike" dirty="0">
                          <a:solidFill>
                            <a:schemeClr val="tx1"/>
                          </a:solidFill>
                        </a:rPr>
                        <a:t>Performs specific processes under close supervision</a:t>
                      </a:r>
                      <a:endParaRPr lang="en-ZA" sz="1600" b="0" i="0" u="none" strike="noStrike" dirty="0">
                        <a:solidFill>
                          <a:schemeClr val="tx1"/>
                        </a:solidFill>
                        <a:latin typeface="Calibri"/>
                      </a:endParaRPr>
                    </a:p>
                  </a:txBody>
                  <a:tcPr marL="5963" marR="5963" marT="5963" marB="0" anchor="ctr">
                    <a:lnL w="12700" cap="flat" cmpd="sng" algn="ctr">
                      <a:solidFill>
                        <a:srgbClr val="936003"/>
                      </a:solidFill>
                      <a:prstDash val="solid"/>
                      <a:round/>
                      <a:headEnd type="none" w="med" len="med"/>
                      <a:tailEnd type="none" w="med" len="med"/>
                    </a:lnL>
                    <a:lnR w="12700" cap="flat" cmpd="sng" algn="ctr">
                      <a:solidFill>
                        <a:srgbClr val="936003"/>
                      </a:solidFill>
                      <a:prstDash val="solid"/>
                      <a:round/>
                      <a:headEnd type="none" w="med" len="med"/>
                      <a:tailEnd type="none" w="med" len="med"/>
                    </a:lnR>
                    <a:lnT w="12700" cap="flat" cmpd="sng" algn="ctr">
                      <a:solidFill>
                        <a:srgbClr val="936003"/>
                      </a:solidFill>
                      <a:prstDash val="solid"/>
                      <a:round/>
                      <a:headEnd type="none" w="med" len="med"/>
                      <a:tailEnd type="none" w="med" len="med"/>
                    </a:lnT>
                    <a:lnB w="12700" cap="flat" cmpd="sng" algn="ctr">
                      <a:solidFill>
                        <a:srgbClr val="936003"/>
                      </a:solidFill>
                      <a:prstDash val="solid"/>
                      <a:round/>
                      <a:headEnd type="none" w="med" len="med"/>
                      <a:tailEnd type="none" w="med" len="med"/>
                    </a:lnB>
                    <a:noFill/>
                  </a:tcPr>
                </a:tc>
                <a:tc>
                  <a:txBody>
                    <a:bodyPr/>
                    <a:lstStyle/>
                    <a:p>
                      <a:pPr algn="ctr" fontAlgn="ctr"/>
                      <a:r>
                        <a:rPr lang="en-ZA" sz="1600" u="none" strike="noStrike" dirty="0">
                          <a:solidFill>
                            <a:schemeClr val="tx1"/>
                          </a:solidFill>
                        </a:rPr>
                        <a:t>Limited responsibility for work output</a:t>
                      </a:r>
                      <a:endParaRPr lang="en-ZA" sz="1600" b="0" i="0" u="none" strike="noStrike" dirty="0">
                        <a:solidFill>
                          <a:schemeClr val="tx1"/>
                        </a:solidFill>
                        <a:latin typeface="Calibri"/>
                      </a:endParaRPr>
                    </a:p>
                  </a:txBody>
                  <a:tcPr marL="5963" marR="5963" marT="5963" marB="0" anchor="ctr">
                    <a:lnL w="12700" cap="flat" cmpd="sng" algn="ctr">
                      <a:solidFill>
                        <a:srgbClr val="936003"/>
                      </a:solidFill>
                      <a:prstDash val="solid"/>
                      <a:round/>
                      <a:headEnd type="none" w="med" len="med"/>
                      <a:tailEnd type="none" w="med" len="med"/>
                    </a:lnL>
                    <a:lnR w="12700" cap="flat" cmpd="sng" algn="ctr">
                      <a:solidFill>
                        <a:srgbClr val="936003"/>
                      </a:solidFill>
                      <a:prstDash val="solid"/>
                      <a:round/>
                      <a:headEnd type="none" w="med" len="med"/>
                      <a:tailEnd type="none" w="med" len="med"/>
                    </a:lnR>
                    <a:lnT w="12700" cap="flat" cmpd="sng" algn="ctr">
                      <a:solidFill>
                        <a:srgbClr val="936003"/>
                      </a:solidFill>
                      <a:prstDash val="solid"/>
                      <a:round/>
                      <a:headEnd type="none" w="med" len="med"/>
                      <a:tailEnd type="none" w="med" len="med"/>
                    </a:lnT>
                    <a:lnB w="12700" cap="flat" cmpd="sng" algn="ctr">
                      <a:solidFill>
                        <a:srgbClr val="936003"/>
                      </a:solidFill>
                      <a:prstDash val="solid"/>
                      <a:round/>
                      <a:headEnd type="none" w="med" len="med"/>
                      <a:tailEnd type="none" w="med" len="med"/>
                    </a:lnB>
                    <a:noFill/>
                  </a:tcPr>
                </a:tc>
                <a:tc>
                  <a:txBody>
                    <a:bodyPr/>
                    <a:lstStyle/>
                    <a:p>
                      <a:pPr algn="ctr" fontAlgn="ctr"/>
                      <a:r>
                        <a:rPr lang="en-ZA" sz="1600" u="none" strike="noStrike" dirty="0">
                          <a:solidFill>
                            <a:schemeClr val="tx1"/>
                          </a:solidFill>
                        </a:rPr>
                        <a:t>Supervisor / Mentor coaches, offers feed back</a:t>
                      </a:r>
                      <a:endParaRPr lang="en-ZA" sz="1600" b="0" i="0" u="none" strike="noStrike" dirty="0">
                        <a:solidFill>
                          <a:schemeClr val="tx1"/>
                        </a:solidFill>
                        <a:latin typeface="Calibri"/>
                      </a:endParaRPr>
                    </a:p>
                  </a:txBody>
                  <a:tcPr marL="5963" marR="5963" marT="5963" marB="0" anchor="ctr">
                    <a:lnL w="12700" cap="flat" cmpd="sng" algn="ctr">
                      <a:solidFill>
                        <a:srgbClr val="936003"/>
                      </a:solidFill>
                      <a:prstDash val="solid"/>
                      <a:round/>
                      <a:headEnd type="none" w="med" len="med"/>
                      <a:tailEnd type="none" w="med" len="med"/>
                    </a:lnL>
                    <a:lnR w="12700" cap="flat" cmpd="sng" algn="ctr">
                      <a:solidFill>
                        <a:srgbClr val="936003"/>
                      </a:solidFill>
                      <a:prstDash val="solid"/>
                      <a:round/>
                      <a:headEnd type="none" w="med" len="med"/>
                      <a:tailEnd type="none" w="med" len="med"/>
                    </a:lnR>
                    <a:lnT w="12700" cap="flat" cmpd="sng" algn="ctr">
                      <a:solidFill>
                        <a:srgbClr val="936003"/>
                      </a:solidFill>
                      <a:prstDash val="solid"/>
                      <a:round/>
                      <a:headEnd type="none" w="med" len="med"/>
                      <a:tailEnd type="none" w="med" len="med"/>
                    </a:lnT>
                    <a:lnB w="12700" cap="flat" cmpd="sng" algn="ctr">
                      <a:solidFill>
                        <a:srgbClr val="936003"/>
                      </a:solidFill>
                      <a:prstDash val="solid"/>
                      <a:round/>
                      <a:headEnd type="none" w="med" len="med"/>
                      <a:tailEnd type="none" w="med" len="med"/>
                    </a:lnB>
                    <a:noFill/>
                  </a:tcPr>
                </a:tc>
                <a:extLst>
                  <a:ext uri="{0D108BD9-81ED-4DB2-BD59-A6C34878D82A}">
                    <a16:rowId xmlns:a16="http://schemas.microsoft.com/office/drawing/2014/main" val="10002"/>
                  </a:ext>
                </a:extLst>
              </a:tr>
              <a:tr h="761325">
                <a:tc>
                  <a:txBody>
                    <a:bodyPr/>
                    <a:lstStyle/>
                    <a:p>
                      <a:pPr algn="l" fontAlgn="ctr"/>
                      <a:r>
                        <a:rPr lang="en-ZA" sz="1800" b="1" u="none" strike="noStrike" dirty="0">
                          <a:solidFill>
                            <a:schemeClr val="tx1"/>
                          </a:solidFill>
                        </a:rPr>
                        <a:t> C.  Participating</a:t>
                      </a:r>
                      <a:endParaRPr lang="en-ZA" sz="1800" b="1" i="0" u="none" strike="noStrike" dirty="0">
                        <a:solidFill>
                          <a:schemeClr val="tx1"/>
                        </a:solidFill>
                        <a:latin typeface="Calibri"/>
                      </a:endParaRPr>
                    </a:p>
                  </a:txBody>
                  <a:tcPr marL="5963" marR="5963" marT="5963" marB="0" anchor="ctr">
                    <a:lnL w="12700" cap="flat" cmpd="sng" algn="ctr">
                      <a:solidFill>
                        <a:srgbClr val="936003"/>
                      </a:solidFill>
                      <a:prstDash val="solid"/>
                      <a:round/>
                      <a:headEnd type="none" w="med" len="med"/>
                      <a:tailEnd type="none" w="med" len="med"/>
                    </a:lnL>
                    <a:lnR w="12700" cap="flat" cmpd="sng" algn="ctr">
                      <a:solidFill>
                        <a:srgbClr val="936003"/>
                      </a:solidFill>
                      <a:prstDash val="solid"/>
                      <a:round/>
                      <a:headEnd type="none" w="med" len="med"/>
                      <a:tailEnd type="none" w="med" len="med"/>
                    </a:lnR>
                    <a:lnT w="12700" cap="flat" cmpd="sng" algn="ctr">
                      <a:solidFill>
                        <a:srgbClr val="936003"/>
                      </a:solidFill>
                      <a:prstDash val="solid"/>
                      <a:round/>
                      <a:headEnd type="none" w="med" len="med"/>
                      <a:tailEnd type="none" w="med" len="med"/>
                    </a:lnT>
                    <a:lnB w="12700" cap="flat" cmpd="sng" algn="ctr">
                      <a:solidFill>
                        <a:srgbClr val="936003"/>
                      </a:solidFill>
                      <a:prstDash val="solid"/>
                      <a:round/>
                      <a:headEnd type="none" w="med" len="med"/>
                      <a:tailEnd type="none" w="med" len="med"/>
                    </a:lnB>
                    <a:noFill/>
                  </a:tcPr>
                </a:tc>
                <a:tc>
                  <a:txBody>
                    <a:bodyPr/>
                    <a:lstStyle/>
                    <a:p>
                      <a:pPr algn="ctr" fontAlgn="ctr"/>
                      <a:r>
                        <a:rPr lang="en-ZA" sz="1600" u="none" strike="noStrike" dirty="0">
                          <a:solidFill>
                            <a:schemeClr val="tx1"/>
                          </a:solidFill>
                        </a:rPr>
                        <a:t>Performs specific processes as directed with limited supervision</a:t>
                      </a:r>
                      <a:endParaRPr lang="en-ZA" sz="1600" b="0" i="0" u="none" strike="noStrike" dirty="0">
                        <a:solidFill>
                          <a:schemeClr val="tx1"/>
                        </a:solidFill>
                        <a:latin typeface="Calibri"/>
                      </a:endParaRPr>
                    </a:p>
                  </a:txBody>
                  <a:tcPr marL="5963" marR="5963" marT="5963" marB="0" anchor="ctr">
                    <a:lnL w="12700" cap="flat" cmpd="sng" algn="ctr">
                      <a:solidFill>
                        <a:srgbClr val="936003"/>
                      </a:solidFill>
                      <a:prstDash val="solid"/>
                      <a:round/>
                      <a:headEnd type="none" w="med" len="med"/>
                      <a:tailEnd type="none" w="med" len="med"/>
                    </a:lnL>
                    <a:lnR w="12700" cap="flat" cmpd="sng" algn="ctr">
                      <a:solidFill>
                        <a:srgbClr val="936003"/>
                      </a:solidFill>
                      <a:prstDash val="solid"/>
                      <a:round/>
                      <a:headEnd type="none" w="med" len="med"/>
                      <a:tailEnd type="none" w="med" len="med"/>
                    </a:lnR>
                    <a:lnT w="12700" cap="flat" cmpd="sng" algn="ctr">
                      <a:solidFill>
                        <a:srgbClr val="936003"/>
                      </a:solidFill>
                      <a:prstDash val="solid"/>
                      <a:round/>
                      <a:headEnd type="none" w="med" len="med"/>
                      <a:tailEnd type="none" w="med" len="med"/>
                    </a:lnT>
                    <a:lnB w="12700" cap="flat" cmpd="sng" algn="ctr">
                      <a:solidFill>
                        <a:srgbClr val="936003"/>
                      </a:solidFill>
                      <a:prstDash val="solid"/>
                      <a:round/>
                      <a:headEnd type="none" w="med" len="med"/>
                      <a:tailEnd type="none" w="med" len="med"/>
                    </a:lnB>
                    <a:noFill/>
                  </a:tcPr>
                </a:tc>
                <a:tc>
                  <a:txBody>
                    <a:bodyPr/>
                    <a:lstStyle/>
                    <a:p>
                      <a:pPr algn="ctr" fontAlgn="ctr"/>
                      <a:r>
                        <a:rPr lang="en-ZA" sz="1600" u="none" strike="noStrike" dirty="0">
                          <a:solidFill>
                            <a:schemeClr val="tx1"/>
                          </a:solidFill>
                        </a:rPr>
                        <a:t>Full responsibility for supervised work</a:t>
                      </a:r>
                      <a:endParaRPr lang="en-ZA" sz="1600" b="0" i="0" u="none" strike="noStrike" dirty="0">
                        <a:solidFill>
                          <a:schemeClr val="tx1"/>
                        </a:solidFill>
                        <a:latin typeface="Calibri"/>
                      </a:endParaRPr>
                    </a:p>
                  </a:txBody>
                  <a:tcPr marL="5963" marR="5963" marT="5963" marB="0" anchor="ctr">
                    <a:lnL w="12700" cap="flat" cmpd="sng" algn="ctr">
                      <a:solidFill>
                        <a:srgbClr val="936003"/>
                      </a:solidFill>
                      <a:prstDash val="solid"/>
                      <a:round/>
                      <a:headEnd type="none" w="med" len="med"/>
                      <a:tailEnd type="none" w="med" len="med"/>
                    </a:lnL>
                    <a:lnR w="12700" cap="flat" cmpd="sng" algn="ctr">
                      <a:solidFill>
                        <a:srgbClr val="936003"/>
                      </a:solidFill>
                      <a:prstDash val="solid"/>
                      <a:round/>
                      <a:headEnd type="none" w="med" len="med"/>
                      <a:tailEnd type="none" w="med" len="med"/>
                    </a:lnR>
                    <a:lnT w="12700" cap="flat" cmpd="sng" algn="ctr">
                      <a:solidFill>
                        <a:srgbClr val="936003"/>
                      </a:solidFill>
                      <a:prstDash val="solid"/>
                      <a:round/>
                      <a:headEnd type="none" w="med" len="med"/>
                      <a:tailEnd type="none" w="med" len="med"/>
                    </a:lnT>
                    <a:lnB w="12700" cap="flat" cmpd="sng" algn="ctr">
                      <a:solidFill>
                        <a:srgbClr val="936003"/>
                      </a:solidFill>
                      <a:prstDash val="solid"/>
                      <a:round/>
                      <a:headEnd type="none" w="med" len="med"/>
                      <a:tailEnd type="none" w="med" len="med"/>
                    </a:lnB>
                    <a:noFill/>
                  </a:tcPr>
                </a:tc>
                <a:tc>
                  <a:txBody>
                    <a:bodyPr/>
                    <a:lstStyle/>
                    <a:p>
                      <a:pPr algn="ctr" fontAlgn="ctr"/>
                      <a:r>
                        <a:rPr lang="en-ZA" sz="1600" u="none" strike="noStrike" dirty="0">
                          <a:solidFill>
                            <a:schemeClr val="tx1"/>
                          </a:solidFill>
                        </a:rPr>
                        <a:t>Supervisor progressively reduces support</a:t>
                      </a:r>
                      <a:endParaRPr lang="en-ZA" sz="1600" b="0" i="0" u="none" strike="noStrike" dirty="0">
                        <a:solidFill>
                          <a:schemeClr val="tx1"/>
                        </a:solidFill>
                        <a:latin typeface="Calibri"/>
                      </a:endParaRPr>
                    </a:p>
                  </a:txBody>
                  <a:tcPr marL="5963" marR="5963" marT="5963" marB="0" anchor="ctr">
                    <a:lnL w="12700" cap="flat" cmpd="sng" algn="ctr">
                      <a:solidFill>
                        <a:srgbClr val="936003"/>
                      </a:solidFill>
                      <a:prstDash val="solid"/>
                      <a:round/>
                      <a:headEnd type="none" w="med" len="med"/>
                      <a:tailEnd type="none" w="med" len="med"/>
                    </a:lnL>
                    <a:lnR w="12700" cap="flat" cmpd="sng" algn="ctr">
                      <a:solidFill>
                        <a:srgbClr val="936003"/>
                      </a:solidFill>
                      <a:prstDash val="solid"/>
                      <a:round/>
                      <a:headEnd type="none" w="med" len="med"/>
                      <a:tailEnd type="none" w="med" len="med"/>
                    </a:lnR>
                    <a:lnT w="12700" cap="flat" cmpd="sng" algn="ctr">
                      <a:solidFill>
                        <a:srgbClr val="936003"/>
                      </a:solidFill>
                      <a:prstDash val="solid"/>
                      <a:round/>
                      <a:headEnd type="none" w="med" len="med"/>
                      <a:tailEnd type="none" w="med" len="med"/>
                    </a:lnT>
                    <a:lnB w="12700" cap="flat" cmpd="sng" algn="ctr">
                      <a:solidFill>
                        <a:srgbClr val="936003"/>
                      </a:solidFill>
                      <a:prstDash val="solid"/>
                      <a:round/>
                      <a:headEnd type="none" w="med" len="med"/>
                      <a:tailEnd type="none" w="med" len="med"/>
                    </a:lnB>
                    <a:noFill/>
                  </a:tcPr>
                </a:tc>
                <a:extLst>
                  <a:ext uri="{0D108BD9-81ED-4DB2-BD59-A6C34878D82A}">
                    <a16:rowId xmlns:a16="http://schemas.microsoft.com/office/drawing/2014/main" val="10003"/>
                  </a:ext>
                </a:extLst>
              </a:tr>
              <a:tr h="886552">
                <a:tc>
                  <a:txBody>
                    <a:bodyPr/>
                    <a:lstStyle/>
                    <a:p>
                      <a:pPr algn="l" fontAlgn="ctr"/>
                      <a:r>
                        <a:rPr lang="en-ZA" sz="1800" b="1" u="none" strike="noStrike" dirty="0">
                          <a:solidFill>
                            <a:schemeClr val="tx1"/>
                          </a:solidFill>
                        </a:rPr>
                        <a:t> D.  Contributing</a:t>
                      </a:r>
                      <a:endParaRPr lang="en-ZA" sz="1800" b="1" i="0" u="none" strike="noStrike" dirty="0">
                        <a:solidFill>
                          <a:schemeClr val="tx1"/>
                        </a:solidFill>
                        <a:latin typeface="Calibri"/>
                      </a:endParaRPr>
                    </a:p>
                  </a:txBody>
                  <a:tcPr marL="5963" marR="5963" marT="5963" marB="0" anchor="ctr">
                    <a:lnL w="12700" cap="flat" cmpd="sng" algn="ctr">
                      <a:solidFill>
                        <a:srgbClr val="936003"/>
                      </a:solidFill>
                      <a:prstDash val="solid"/>
                      <a:round/>
                      <a:headEnd type="none" w="med" len="med"/>
                      <a:tailEnd type="none" w="med" len="med"/>
                    </a:lnL>
                    <a:lnR w="12700" cap="flat" cmpd="sng" algn="ctr">
                      <a:solidFill>
                        <a:srgbClr val="936003"/>
                      </a:solidFill>
                      <a:prstDash val="solid"/>
                      <a:round/>
                      <a:headEnd type="none" w="med" len="med"/>
                      <a:tailEnd type="none" w="med" len="med"/>
                    </a:lnR>
                    <a:lnT w="12700" cap="flat" cmpd="sng" algn="ctr">
                      <a:solidFill>
                        <a:srgbClr val="936003"/>
                      </a:solidFill>
                      <a:prstDash val="solid"/>
                      <a:round/>
                      <a:headEnd type="none" w="med" len="med"/>
                      <a:tailEnd type="none" w="med" len="med"/>
                    </a:lnT>
                    <a:lnB w="12700" cap="flat" cmpd="sng" algn="ctr">
                      <a:solidFill>
                        <a:srgbClr val="936003"/>
                      </a:solidFill>
                      <a:prstDash val="solid"/>
                      <a:round/>
                      <a:headEnd type="none" w="med" len="med"/>
                      <a:tailEnd type="none" w="med" len="med"/>
                    </a:lnB>
                    <a:noFill/>
                  </a:tcPr>
                </a:tc>
                <a:tc>
                  <a:txBody>
                    <a:bodyPr/>
                    <a:lstStyle/>
                    <a:p>
                      <a:pPr algn="ctr" fontAlgn="ctr"/>
                      <a:r>
                        <a:rPr lang="en-ZA" sz="1600" u="none" strike="noStrike" dirty="0">
                          <a:solidFill>
                            <a:schemeClr val="tx1"/>
                          </a:solidFill>
                        </a:rPr>
                        <a:t>Performs specific work with detailed approval of work outputs</a:t>
                      </a:r>
                      <a:endParaRPr lang="en-ZA" sz="1600" b="0" i="0" u="none" strike="noStrike" dirty="0">
                        <a:solidFill>
                          <a:schemeClr val="tx1"/>
                        </a:solidFill>
                        <a:latin typeface="Calibri"/>
                      </a:endParaRPr>
                    </a:p>
                  </a:txBody>
                  <a:tcPr marL="5963" marR="5963" marT="5963" marB="0" anchor="ctr">
                    <a:lnL w="12700" cap="flat" cmpd="sng" algn="ctr">
                      <a:solidFill>
                        <a:srgbClr val="936003"/>
                      </a:solidFill>
                      <a:prstDash val="solid"/>
                      <a:round/>
                      <a:headEnd type="none" w="med" len="med"/>
                      <a:tailEnd type="none" w="med" len="med"/>
                    </a:lnL>
                    <a:lnR w="12700" cap="flat" cmpd="sng" algn="ctr">
                      <a:solidFill>
                        <a:srgbClr val="936003"/>
                      </a:solidFill>
                      <a:prstDash val="solid"/>
                      <a:round/>
                      <a:headEnd type="none" w="med" len="med"/>
                      <a:tailEnd type="none" w="med" len="med"/>
                    </a:lnR>
                    <a:lnT w="12700" cap="flat" cmpd="sng" algn="ctr">
                      <a:solidFill>
                        <a:srgbClr val="936003"/>
                      </a:solidFill>
                      <a:prstDash val="solid"/>
                      <a:round/>
                      <a:headEnd type="none" w="med" len="med"/>
                      <a:tailEnd type="none" w="med" len="med"/>
                    </a:lnT>
                    <a:lnB w="12700" cap="flat" cmpd="sng" algn="ctr">
                      <a:solidFill>
                        <a:srgbClr val="936003"/>
                      </a:solidFill>
                      <a:prstDash val="solid"/>
                      <a:round/>
                      <a:headEnd type="none" w="med" len="med"/>
                      <a:tailEnd type="none" w="med" len="med"/>
                    </a:lnB>
                    <a:noFill/>
                  </a:tcPr>
                </a:tc>
                <a:tc>
                  <a:txBody>
                    <a:bodyPr/>
                    <a:lstStyle/>
                    <a:p>
                      <a:pPr algn="ctr" fontAlgn="ctr"/>
                      <a:r>
                        <a:rPr lang="en-ZA" sz="1600" u="none" strike="noStrike" dirty="0">
                          <a:solidFill>
                            <a:schemeClr val="tx1"/>
                          </a:solidFill>
                        </a:rPr>
                        <a:t>Full responsibility to supervisor for immediate quality of work</a:t>
                      </a:r>
                      <a:endParaRPr lang="en-ZA" sz="1600" b="0" i="0" u="none" strike="noStrike" dirty="0">
                        <a:solidFill>
                          <a:schemeClr val="tx1"/>
                        </a:solidFill>
                        <a:latin typeface="Calibri"/>
                      </a:endParaRPr>
                    </a:p>
                  </a:txBody>
                  <a:tcPr marL="5963" marR="5963" marT="5963" marB="0" anchor="ctr">
                    <a:lnL w="12700" cap="flat" cmpd="sng" algn="ctr">
                      <a:solidFill>
                        <a:srgbClr val="936003"/>
                      </a:solidFill>
                      <a:prstDash val="solid"/>
                      <a:round/>
                      <a:headEnd type="none" w="med" len="med"/>
                      <a:tailEnd type="none" w="med" len="med"/>
                    </a:lnL>
                    <a:lnR w="12700" cap="flat" cmpd="sng" algn="ctr">
                      <a:solidFill>
                        <a:srgbClr val="936003"/>
                      </a:solidFill>
                      <a:prstDash val="solid"/>
                      <a:round/>
                      <a:headEnd type="none" w="med" len="med"/>
                      <a:tailEnd type="none" w="med" len="med"/>
                    </a:lnR>
                    <a:lnT w="12700" cap="flat" cmpd="sng" algn="ctr">
                      <a:solidFill>
                        <a:srgbClr val="936003"/>
                      </a:solidFill>
                      <a:prstDash val="solid"/>
                      <a:round/>
                      <a:headEnd type="none" w="med" len="med"/>
                      <a:tailEnd type="none" w="med" len="med"/>
                    </a:lnT>
                    <a:lnB w="12700" cap="flat" cmpd="sng" algn="ctr">
                      <a:solidFill>
                        <a:srgbClr val="936003"/>
                      </a:solidFill>
                      <a:prstDash val="solid"/>
                      <a:round/>
                      <a:headEnd type="none" w="med" len="med"/>
                      <a:tailEnd type="none" w="med" len="med"/>
                    </a:lnB>
                    <a:noFill/>
                  </a:tcPr>
                </a:tc>
                <a:tc>
                  <a:txBody>
                    <a:bodyPr/>
                    <a:lstStyle/>
                    <a:p>
                      <a:pPr algn="ctr" fontAlgn="ctr"/>
                      <a:r>
                        <a:rPr lang="en-ZA" sz="1600" u="none" strike="noStrike" dirty="0">
                          <a:solidFill>
                            <a:schemeClr val="tx1"/>
                          </a:solidFill>
                        </a:rPr>
                        <a:t>Candidates articulates own reasoning and compare it with those of supervisor</a:t>
                      </a:r>
                      <a:endParaRPr lang="en-ZA" sz="1600" b="0" i="0" u="none" strike="noStrike" dirty="0">
                        <a:solidFill>
                          <a:schemeClr val="tx1"/>
                        </a:solidFill>
                        <a:latin typeface="Calibri"/>
                      </a:endParaRPr>
                    </a:p>
                  </a:txBody>
                  <a:tcPr marL="5963" marR="5963" marT="5963" marB="0" anchor="ctr">
                    <a:lnL w="12700" cap="flat" cmpd="sng" algn="ctr">
                      <a:solidFill>
                        <a:srgbClr val="936003"/>
                      </a:solidFill>
                      <a:prstDash val="solid"/>
                      <a:round/>
                      <a:headEnd type="none" w="med" len="med"/>
                      <a:tailEnd type="none" w="med" len="med"/>
                    </a:lnL>
                    <a:lnR w="12700" cap="flat" cmpd="sng" algn="ctr">
                      <a:solidFill>
                        <a:srgbClr val="936003"/>
                      </a:solidFill>
                      <a:prstDash val="solid"/>
                      <a:round/>
                      <a:headEnd type="none" w="med" len="med"/>
                      <a:tailEnd type="none" w="med" len="med"/>
                    </a:lnR>
                    <a:lnT w="12700" cap="flat" cmpd="sng" algn="ctr">
                      <a:solidFill>
                        <a:srgbClr val="936003"/>
                      </a:solidFill>
                      <a:prstDash val="solid"/>
                      <a:round/>
                      <a:headEnd type="none" w="med" len="med"/>
                      <a:tailEnd type="none" w="med" len="med"/>
                    </a:lnT>
                    <a:lnB w="12700" cap="flat" cmpd="sng" algn="ctr">
                      <a:solidFill>
                        <a:srgbClr val="936003"/>
                      </a:solidFill>
                      <a:prstDash val="solid"/>
                      <a:round/>
                      <a:headEnd type="none" w="med" len="med"/>
                      <a:tailEnd type="none" w="med" len="med"/>
                    </a:lnB>
                    <a:noFill/>
                  </a:tcPr>
                </a:tc>
                <a:extLst>
                  <a:ext uri="{0D108BD9-81ED-4DB2-BD59-A6C34878D82A}">
                    <a16:rowId xmlns:a16="http://schemas.microsoft.com/office/drawing/2014/main" val="10004"/>
                  </a:ext>
                </a:extLst>
              </a:tr>
              <a:tr h="1013048">
                <a:tc>
                  <a:txBody>
                    <a:bodyPr/>
                    <a:lstStyle/>
                    <a:p>
                      <a:pPr algn="l" fontAlgn="ctr"/>
                      <a:r>
                        <a:rPr lang="en-ZA" sz="1800" b="1" u="none" strike="noStrike" dirty="0">
                          <a:solidFill>
                            <a:schemeClr val="tx1"/>
                          </a:solidFill>
                        </a:rPr>
                        <a:t> E.  Performing</a:t>
                      </a:r>
                      <a:r>
                        <a:rPr lang="en-ZA" sz="1800" b="1" u="none" strike="noStrike" baseline="0" dirty="0">
                          <a:solidFill>
                            <a:schemeClr val="tx1"/>
                          </a:solidFill>
                        </a:rPr>
                        <a:t> </a:t>
                      </a:r>
                      <a:endParaRPr lang="en-ZA" sz="1800" b="1" u="none" strike="noStrike" dirty="0">
                        <a:solidFill>
                          <a:schemeClr val="tx1"/>
                        </a:solidFill>
                      </a:endParaRPr>
                    </a:p>
                    <a:p>
                      <a:pPr algn="l" fontAlgn="ctr"/>
                      <a:r>
                        <a:rPr lang="en-ZA" sz="1800" b="1" u="none" strike="noStrike" dirty="0">
                          <a:solidFill>
                            <a:schemeClr val="tx1"/>
                          </a:solidFill>
                        </a:rPr>
                        <a:t>      (Responsible but not       a      accountable)</a:t>
                      </a:r>
                      <a:endParaRPr lang="en-ZA" sz="1800" b="1" i="0" u="none" strike="noStrike" dirty="0">
                        <a:solidFill>
                          <a:schemeClr val="tx1"/>
                        </a:solidFill>
                        <a:latin typeface="Calibri"/>
                      </a:endParaRPr>
                    </a:p>
                  </a:txBody>
                  <a:tcPr marL="5963" marR="5963" marT="5963" marB="0" anchor="ctr">
                    <a:lnL w="12700" cap="flat" cmpd="sng" algn="ctr">
                      <a:solidFill>
                        <a:srgbClr val="936003"/>
                      </a:solidFill>
                      <a:prstDash val="solid"/>
                      <a:round/>
                      <a:headEnd type="none" w="med" len="med"/>
                      <a:tailEnd type="none" w="med" len="med"/>
                    </a:lnL>
                    <a:lnR w="12700" cap="flat" cmpd="sng" algn="ctr">
                      <a:solidFill>
                        <a:srgbClr val="936003"/>
                      </a:solidFill>
                      <a:prstDash val="solid"/>
                      <a:round/>
                      <a:headEnd type="none" w="med" len="med"/>
                      <a:tailEnd type="none" w="med" len="med"/>
                    </a:lnR>
                    <a:lnT w="12700" cap="flat" cmpd="sng" algn="ctr">
                      <a:solidFill>
                        <a:srgbClr val="936003"/>
                      </a:solidFill>
                      <a:prstDash val="solid"/>
                      <a:round/>
                      <a:headEnd type="none" w="med" len="med"/>
                      <a:tailEnd type="none" w="med" len="med"/>
                    </a:lnT>
                    <a:lnB w="12700" cap="flat" cmpd="sng" algn="ctr">
                      <a:solidFill>
                        <a:srgbClr val="936003"/>
                      </a:solidFill>
                      <a:prstDash val="solid"/>
                      <a:round/>
                      <a:headEnd type="none" w="med" len="med"/>
                      <a:tailEnd type="none" w="med" len="med"/>
                    </a:lnB>
                    <a:noFill/>
                  </a:tcPr>
                </a:tc>
                <a:tc>
                  <a:txBody>
                    <a:bodyPr/>
                    <a:lstStyle/>
                    <a:p>
                      <a:pPr algn="ctr" fontAlgn="ctr"/>
                      <a:r>
                        <a:rPr lang="en-ZA" sz="1600" u="none" strike="noStrike" dirty="0">
                          <a:solidFill>
                            <a:schemeClr val="tx1"/>
                          </a:solidFill>
                        </a:rPr>
                        <a:t>Works in team without supervision, recommends work outputs</a:t>
                      </a:r>
                      <a:endParaRPr lang="en-ZA" sz="1600" b="0" i="0" u="none" strike="noStrike" dirty="0">
                        <a:solidFill>
                          <a:schemeClr val="tx1"/>
                        </a:solidFill>
                        <a:latin typeface="Calibri"/>
                      </a:endParaRPr>
                    </a:p>
                  </a:txBody>
                  <a:tcPr marL="5963" marR="5963" marT="5963" marB="0" anchor="ctr">
                    <a:lnL w="12700" cap="flat" cmpd="sng" algn="ctr">
                      <a:solidFill>
                        <a:srgbClr val="936003"/>
                      </a:solidFill>
                      <a:prstDash val="solid"/>
                      <a:round/>
                      <a:headEnd type="none" w="med" len="med"/>
                      <a:tailEnd type="none" w="med" len="med"/>
                    </a:lnL>
                    <a:lnR w="12700" cap="flat" cmpd="sng" algn="ctr">
                      <a:solidFill>
                        <a:srgbClr val="936003"/>
                      </a:solidFill>
                      <a:prstDash val="solid"/>
                      <a:round/>
                      <a:headEnd type="none" w="med" len="med"/>
                      <a:tailEnd type="none" w="med" len="med"/>
                    </a:lnR>
                    <a:lnT w="12700" cap="flat" cmpd="sng" algn="ctr">
                      <a:solidFill>
                        <a:srgbClr val="936003"/>
                      </a:solidFill>
                      <a:prstDash val="solid"/>
                      <a:round/>
                      <a:headEnd type="none" w="med" len="med"/>
                      <a:tailEnd type="none" w="med" len="med"/>
                    </a:lnT>
                    <a:lnB w="12700" cap="flat" cmpd="sng" algn="ctr">
                      <a:solidFill>
                        <a:srgbClr val="936003"/>
                      </a:solidFill>
                      <a:prstDash val="solid"/>
                      <a:round/>
                      <a:headEnd type="none" w="med" len="med"/>
                      <a:tailEnd type="none" w="med" len="med"/>
                    </a:lnB>
                    <a:noFill/>
                  </a:tcPr>
                </a:tc>
                <a:tc>
                  <a:txBody>
                    <a:bodyPr/>
                    <a:lstStyle/>
                    <a:p>
                      <a:pPr algn="ctr" fontAlgn="ctr"/>
                      <a:r>
                        <a:rPr lang="en-ZA" sz="1600" u="none" strike="noStrike" dirty="0">
                          <a:solidFill>
                            <a:schemeClr val="tx1"/>
                          </a:solidFill>
                        </a:rPr>
                        <a:t>Responsibility to supervisor is appropriate to a registered person</a:t>
                      </a:r>
                      <a:endParaRPr lang="en-ZA" sz="1600" b="0" i="0" u="none" strike="noStrike" dirty="0">
                        <a:solidFill>
                          <a:schemeClr val="tx1"/>
                        </a:solidFill>
                        <a:latin typeface="Calibri"/>
                      </a:endParaRPr>
                    </a:p>
                  </a:txBody>
                  <a:tcPr marL="5963" marR="5963" marT="5963" marB="0" anchor="ctr">
                    <a:lnL w="12700" cap="flat" cmpd="sng" algn="ctr">
                      <a:solidFill>
                        <a:srgbClr val="936003"/>
                      </a:solidFill>
                      <a:prstDash val="solid"/>
                      <a:round/>
                      <a:headEnd type="none" w="med" len="med"/>
                      <a:tailEnd type="none" w="med" len="med"/>
                    </a:lnL>
                    <a:lnR w="12700" cap="flat" cmpd="sng" algn="ctr">
                      <a:solidFill>
                        <a:srgbClr val="936003"/>
                      </a:solidFill>
                      <a:prstDash val="solid"/>
                      <a:round/>
                      <a:headEnd type="none" w="med" len="med"/>
                      <a:tailEnd type="none" w="med" len="med"/>
                    </a:lnR>
                    <a:lnT w="12700" cap="flat" cmpd="sng" algn="ctr">
                      <a:solidFill>
                        <a:srgbClr val="936003"/>
                      </a:solidFill>
                      <a:prstDash val="solid"/>
                      <a:round/>
                      <a:headEnd type="none" w="med" len="med"/>
                      <a:tailEnd type="none" w="med" len="med"/>
                    </a:lnT>
                    <a:lnB w="12700" cap="flat" cmpd="sng" algn="ctr">
                      <a:solidFill>
                        <a:srgbClr val="936003"/>
                      </a:solidFill>
                      <a:prstDash val="solid"/>
                      <a:round/>
                      <a:headEnd type="none" w="med" len="med"/>
                      <a:tailEnd type="none" w="med" len="med"/>
                    </a:lnB>
                    <a:noFill/>
                  </a:tcPr>
                </a:tc>
                <a:tc>
                  <a:txBody>
                    <a:bodyPr/>
                    <a:lstStyle/>
                    <a:p>
                      <a:pPr algn="ctr" fontAlgn="ctr"/>
                      <a:r>
                        <a:rPr lang="en-ZA" sz="1600" u="none" strike="noStrike" dirty="0">
                          <a:solidFill>
                            <a:schemeClr val="tx1"/>
                          </a:solidFill>
                        </a:rPr>
                        <a:t>Candidates takes on problem solving without support, at most limited guidance</a:t>
                      </a:r>
                      <a:endParaRPr lang="en-ZA" sz="1600" b="0" i="0" u="none" strike="noStrike" dirty="0">
                        <a:solidFill>
                          <a:schemeClr val="tx1"/>
                        </a:solidFill>
                        <a:latin typeface="Calibri"/>
                      </a:endParaRPr>
                    </a:p>
                  </a:txBody>
                  <a:tcPr marL="5963" marR="5963" marT="5963" marB="0" anchor="ctr">
                    <a:lnL w="12700" cap="flat" cmpd="sng" algn="ctr">
                      <a:solidFill>
                        <a:srgbClr val="936003"/>
                      </a:solidFill>
                      <a:prstDash val="solid"/>
                      <a:round/>
                      <a:headEnd type="none" w="med" len="med"/>
                      <a:tailEnd type="none" w="med" len="med"/>
                    </a:lnL>
                    <a:lnR w="12700" cap="flat" cmpd="sng" algn="ctr">
                      <a:solidFill>
                        <a:srgbClr val="936003"/>
                      </a:solidFill>
                      <a:prstDash val="solid"/>
                      <a:round/>
                      <a:headEnd type="none" w="med" len="med"/>
                      <a:tailEnd type="none" w="med" len="med"/>
                    </a:lnR>
                    <a:lnT w="12700" cap="flat" cmpd="sng" algn="ctr">
                      <a:solidFill>
                        <a:srgbClr val="936003"/>
                      </a:solidFill>
                      <a:prstDash val="solid"/>
                      <a:round/>
                      <a:headEnd type="none" w="med" len="med"/>
                      <a:tailEnd type="none" w="med" len="med"/>
                    </a:lnT>
                    <a:lnB w="12700" cap="flat" cmpd="sng" algn="ctr">
                      <a:solidFill>
                        <a:srgbClr val="936003"/>
                      </a:solidFill>
                      <a:prstDash val="solid"/>
                      <a:round/>
                      <a:headEnd type="none" w="med" len="med"/>
                      <a:tailEnd type="none" w="med" len="med"/>
                    </a:lnB>
                    <a:no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4254423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a:t>Suggested activities in which to develop </a:t>
            </a:r>
            <a:br>
              <a:rPr lang="en-ZA" dirty="0"/>
            </a:br>
            <a:r>
              <a:rPr lang="en-ZA" sz="3600" dirty="0"/>
              <a:t>(R-02 series)   </a:t>
            </a:r>
            <a:endParaRPr lang="en-ZA" dirty="0"/>
          </a:p>
        </p:txBody>
      </p:sp>
      <p:sp>
        <p:nvSpPr>
          <p:cNvPr id="3" name="Content Placeholder 2"/>
          <p:cNvSpPr>
            <a:spLocks noGrp="1"/>
          </p:cNvSpPr>
          <p:nvPr>
            <p:ph idx="1"/>
          </p:nvPr>
        </p:nvSpPr>
        <p:spPr>
          <a:xfrm>
            <a:off x="304800" y="1552352"/>
            <a:ext cx="11490960" cy="4594449"/>
          </a:xfrm>
        </p:spPr>
        <p:txBody>
          <a:bodyPr>
            <a:noAutofit/>
          </a:bodyPr>
          <a:lstStyle/>
          <a:p>
            <a:r>
              <a:rPr lang="en-ZA" dirty="0"/>
              <a:t>Design</a:t>
            </a:r>
          </a:p>
          <a:p>
            <a:r>
              <a:rPr lang="en-ZA" dirty="0"/>
              <a:t>Planning</a:t>
            </a:r>
          </a:p>
          <a:p>
            <a:r>
              <a:rPr lang="en-ZA" dirty="0"/>
              <a:t>Investigation and problem resolution</a:t>
            </a:r>
          </a:p>
          <a:p>
            <a:r>
              <a:rPr lang="en-ZA" dirty="0"/>
              <a:t>Improvement of materials, components, systems or processes</a:t>
            </a:r>
          </a:p>
          <a:p>
            <a:r>
              <a:rPr lang="en-ZA" dirty="0"/>
              <a:t>Engineering operations and maintenance </a:t>
            </a:r>
          </a:p>
          <a:p>
            <a:r>
              <a:rPr lang="en-ZA" dirty="0"/>
              <a:t>Implementation, manufacture or construction</a:t>
            </a:r>
          </a:p>
          <a:p>
            <a:r>
              <a:rPr lang="en-ZA" dirty="0"/>
              <a:t>Engineering project management</a:t>
            </a:r>
          </a:p>
          <a:p>
            <a:r>
              <a:rPr lang="en-ZA" dirty="0"/>
              <a:t>Research, development and commercialisation.</a:t>
            </a:r>
          </a:p>
          <a:p>
            <a:endParaRPr lang="en-ZA" dirty="0"/>
          </a:p>
        </p:txBody>
      </p:sp>
    </p:spTree>
    <p:extLst>
      <p:ext uri="{BB962C8B-B14F-4D97-AF65-F5344CB8AC3E}">
        <p14:creationId xmlns:p14="http://schemas.microsoft.com/office/powerpoint/2010/main" val="39045127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ZA" sz="4000" dirty="0"/>
              <a:t>The asset cycle and ongoing activities </a:t>
            </a:r>
          </a:p>
        </p:txBody>
      </p:sp>
      <p:pic>
        <p:nvPicPr>
          <p:cNvPr id="7" name="Content Placeholder 6"/>
          <p:cNvPicPr>
            <a:picLocks noGrp="1" noChangeAspect="1"/>
          </p:cNvPicPr>
          <p:nvPr>
            <p:ph idx="1"/>
          </p:nvPr>
        </p:nvPicPr>
        <p:blipFill>
          <a:blip r:embed="rId3" cstate="print">
            <a:extLst>
              <a:ext uri="{28A0092B-C50C-407E-A947-70E740481C1C}">
                <a14:useLocalDpi xmlns:a14="http://schemas.microsoft.com/office/drawing/2010/main"/>
              </a:ext>
            </a:extLst>
          </a:blip>
          <a:stretch>
            <a:fillRect/>
          </a:stretch>
        </p:blipFill>
        <p:spPr>
          <a:xfrm>
            <a:off x="3210559" y="1584471"/>
            <a:ext cx="6043367" cy="5273529"/>
          </a:xfrm>
        </p:spPr>
      </p:pic>
      <p:pic>
        <p:nvPicPr>
          <p:cNvPr id="2" name="Picture 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000923" y="3131428"/>
            <a:ext cx="2462637" cy="2462637"/>
          </a:xfrm>
          <a:prstGeom prst="rect">
            <a:avLst/>
          </a:prstGeom>
        </p:spPr>
      </p:pic>
    </p:spTree>
    <p:extLst>
      <p:ext uri="{BB962C8B-B14F-4D97-AF65-F5344CB8AC3E}">
        <p14:creationId xmlns:p14="http://schemas.microsoft.com/office/powerpoint/2010/main" val="98759278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a:t>Management activities </a:t>
            </a:r>
            <a:r>
              <a:rPr lang="en-ZA" sz="3600" dirty="0"/>
              <a:t>(R-08 series)  </a:t>
            </a:r>
            <a:endParaRPr lang="en-ZA" dirty="0"/>
          </a:p>
        </p:txBody>
      </p:sp>
      <p:sp>
        <p:nvSpPr>
          <p:cNvPr id="3" name="Content Placeholder 2"/>
          <p:cNvSpPr>
            <a:spLocks noGrp="1"/>
          </p:cNvSpPr>
          <p:nvPr>
            <p:ph idx="1"/>
          </p:nvPr>
        </p:nvSpPr>
        <p:spPr>
          <a:xfrm>
            <a:off x="304800" y="1591944"/>
            <a:ext cx="11673840" cy="5133976"/>
          </a:xfrm>
        </p:spPr>
        <p:txBody>
          <a:bodyPr>
            <a:normAutofit/>
          </a:bodyPr>
          <a:lstStyle/>
          <a:p>
            <a:r>
              <a:rPr lang="en-ZA" b="0" dirty="0"/>
              <a:t>Project and contract management</a:t>
            </a:r>
          </a:p>
          <a:p>
            <a:r>
              <a:rPr lang="en-ZA" b="0" dirty="0"/>
              <a:t>Quality management</a:t>
            </a:r>
          </a:p>
          <a:p>
            <a:r>
              <a:rPr lang="en-ZA" b="0" dirty="0"/>
              <a:t>Risk and impact management</a:t>
            </a:r>
          </a:p>
          <a:p>
            <a:r>
              <a:rPr lang="en-ZA" b="0" dirty="0"/>
              <a:t>Financial management</a:t>
            </a:r>
          </a:p>
          <a:p>
            <a:r>
              <a:rPr lang="en-ZA" dirty="0"/>
              <a:t>An engineering manager must:</a:t>
            </a:r>
          </a:p>
          <a:p>
            <a:pPr lvl="1"/>
            <a:r>
              <a:rPr lang="en-ZA" dirty="0"/>
              <a:t>Plan</a:t>
            </a:r>
          </a:p>
          <a:p>
            <a:pPr lvl="1"/>
            <a:r>
              <a:rPr lang="en-ZA" dirty="0"/>
              <a:t>Organise</a:t>
            </a:r>
          </a:p>
          <a:p>
            <a:pPr lvl="1"/>
            <a:r>
              <a:rPr lang="en-ZA" dirty="0"/>
              <a:t>Lead</a:t>
            </a:r>
          </a:p>
          <a:p>
            <a:pPr lvl="1"/>
            <a:r>
              <a:rPr lang="en-ZA" dirty="0"/>
              <a:t>Control</a:t>
            </a:r>
          </a:p>
          <a:p>
            <a:pPr lvl="1"/>
            <a:r>
              <a:rPr lang="en-ZA" dirty="0"/>
              <a:t>Communicate with those involved in the engineering activities</a:t>
            </a:r>
            <a:endParaRPr lang="en-ZA" b="0" dirty="0"/>
          </a:p>
        </p:txBody>
      </p:sp>
    </p:spTree>
    <p:extLst>
      <p:ext uri="{BB962C8B-B14F-4D97-AF65-F5344CB8AC3E}">
        <p14:creationId xmlns:p14="http://schemas.microsoft.com/office/powerpoint/2010/main" val="3515491274"/>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48614"/>
            <a:ext cx="11887200" cy="1325563"/>
          </a:xfrm>
        </p:spPr>
        <p:txBody>
          <a:bodyPr/>
          <a:lstStyle/>
          <a:p>
            <a:r>
              <a:rPr lang="en-ZA" dirty="0"/>
              <a:t>ECSA verbs used in competency frameworks </a:t>
            </a:r>
          </a:p>
        </p:txBody>
      </p:sp>
      <p:sp>
        <p:nvSpPr>
          <p:cNvPr id="3" name="Content Placeholder 2"/>
          <p:cNvSpPr>
            <a:spLocks noGrp="1"/>
          </p:cNvSpPr>
          <p:nvPr>
            <p:ph idx="1"/>
          </p:nvPr>
        </p:nvSpPr>
        <p:spPr/>
        <p:txBody>
          <a:bodyPr>
            <a:normAutofit/>
          </a:bodyPr>
          <a:lstStyle/>
          <a:p>
            <a:r>
              <a:rPr lang="en-ZA" sz="3600" b="1" dirty="0"/>
              <a:t>Level 1</a:t>
            </a:r>
            <a:r>
              <a:rPr lang="en-ZA" sz="3600" dirty="0"/>
              <a:t> – Assist, Participate</a:t>
            </a:r>
          </a:p>
          <a:p>
            <a:r>
              <a:rPr lang="en-ZA" sz="3600" b="1" dirty="0"/>
              <a:t>Level 2</a:t>
            </a:r>
            <a:r>
              <a:rPr lang="en-ZA" sz="3600" dirty="0"/>
              <a:t> – Contribute</a:t>
            </a:r>
          </a:p>
          <a:p>
            <a:r>
              <a:rPr lang="en-ZA" sz="3600" b="1" dirty="0"/>
              <a:t>Level 3</a:t>
            </a:r>
            <a:r>
              <a:rPr lang="en-ZA" sz="3600" dirty="0"/>
              <a:t> – Perform (becomes professionally registered)</a:t>
            </a:r>
          </a:p>
          <a:p>
            <a:r>
              <a:rPr lang="en-ZA" sz="3600" b="1" dirty="0"/>
              <a:t>Level 4</a:t>
            </a:r>
            <a:r>
              <a:rPr lang="en-ZA" sz="3600" dirty="0"/>
              <a:t> – Manage</a:t>
            </a:r>
          </a:p>
          <a:p>
            <a:r>
              <a:rPr lang="en-ZA" sz="3600" b="1" dirty="0"/>
              <a:t>Level 5</a:t>
            </a:r>
            <a:r>
              <a:rPr lang="en-ZA" sz="3600" dirty="0"/>
              <a:t> – Manage, Plan, Lead, Control (directs, ensures, 			  oversees) </a:t>
            </a:r>
          </a:p>
        </p:txBody>
      </p:sp>
    </p:spTree>
    <p:extLst>
      <p:ext uri="{BB962C8B-B14F-4D97-AF65-F5344CB8AC3E}">
        <p14:creationId xmlns:p14="http://schemas.microsoft.com/office/powerpoint/2010/main" val="12896676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a:t>Complexity of engineering activities </a:t>
            </a:r>
            <a:br>
              <a:rPr lang="en-ZA" dirty="0"/>
            </a:br>
            <a:r>
              <a:rPr lang="en-ZA" sz="3600" dirty="0"/>
              <a:t>(R-02 series) </a:t>
            </a:r>
            <a:endParaRPr lang="en-ZA" dirty="0"/>
          </a:p>
        </p:txBody>
      </p:sp>
      <p:sp>
        <p:nvSpPr>
          <p:cNvPr id="3" name="Content Placeholder 2"/>
          <p:cNvSpPr>
            <a:spLocks noGrp="1"/>
          </p:cNvSpPr>
          <p:nvPr>
            <p:ph idx="1"/>
          </p:nvPr>
        </p:nvSpPr>
        <p:spPr>
          <a:xfrm>
            <a:off x="304800" y="1825624"/>
            <a:ext cx="11673840" cy="5337176"/>
          </a:xfrm>
        </p:spPr>
        <p:txBody>
          <a:bodyPr>
            <a:normAutofit/>
          </a:bodyPr>
          <a:lstStyle/>
          <a:p>
            <a:r>
              <a:rPr lang="en-ZA" dirty="0"/>
              <a:t> An engineering </a:t>
            </a:r>
            <a:r>
              <a:rPr lang="en-ZA" b="1" dirty="0"/>
              <a:t>activity</a:t>
            </a:r>
            <a:r>
              <a:rPr lang="en-ZA" dirty="0"/>
              <a:t> is considered to be complex if it is: </a:t>
            </a:r>
          </a:p>
          <a:p>
            <a:pPr lvl="1"/>
            <a:r>
              <a:rPr lang="en-ZA" sz="3000" b="1" i="1" dirty="0"/>
              <a:t>Multidisciplinary</a:t>
            </a:r>
            <a:r>
              <a:rPr lang="en-ZA" sz="3000" dirty="0"/>
              <a:t>, requires teamwork, is unpredictable, may need to be identified</a:t>
            </a:r>
          </a:p>
          <a:p>
            <a:pPr lvl="1"/>
            <a:r>
              <a:rPr lang="en-ZA" sz="3000" dirty="0"/>
              <a:t>Requires diverse and significant </a:t>
            </a:r>
            <a:r>
              <a:rPr lang="en-ZA" sz="3000" b="1" i="1" dirty="0"/>
              <a:t>resources</a:t>
            </a:r>
            <a:r>
              <a:rPr lang="en-ZA" sz="3000" i="1" dirty="0"/>
              <a:t>: </a:t>
            </a:r>
            <a:r>
              <a:rPr lang="en-ZA" sz="3000" dirty="0"/>
              <a:t>including people, money, equipment, materials, technologies</a:t>
            </a:r>
          </a:p>
          <a:p>
            <a:pPr lvl="1"/>
            <a:r>
              <a:rPr lang="en-ZA" sz="3000" dirty="0"/>
              <a:t>Requires significant </a:t>
            </a:r>
            <a:r>
              <a:rPr lang="en-ZA" sz="3000" b="1" i="1" dirty="0"/>
              <a:t>interactions</a:t>
            </a:r>
            <a:r>
              <a:rPr lang="en-ZA" sz="3000" i="1" dirty="0"/>
              <a:t> </a:t>
            </a:r>
            <a:r>
              <a:rPr lang="en-ZA" sz="3000" dirty="0"/>
              <a:t>between technical, engineering and other issues</a:t>
            </a:r>
          </a:p>
          <a:p>
            <a:pPr lvl="1"/>
            <a:r>
              <a:rPr lang="en-ZA" sz="3000" dirty="0"/>
              <a:t>Is </a:t>
            </a:r>
            <a:r>
              <a:rPr lang="en-ZA" sz="3000" b="1" i="1" dirty="0"/>
              <a:t>constrained</a:t>
            </a:r>
            <a:r>
              <a:rPr lang="en-ZA" sz="3000" i="1" dirty="0"/>
              <a:t> </a:t>
            </a:r>
            <a:r>
              <a:rPr lang="en-ZA" sz="3000" dirty="0"/>
              <a:t>by time, finance, infrastructure, resources, facilities, standards &amp; codes, applicable laws</a:t>
            </a:r>
          </a:p>
          <a:p>
            <a:pPr lvl="1"/>
            <a:r>
              <a:rPr lang="en-ZA" sz="3000" dirty="0"/>
              <a:t>Has significant </a:t>
            </a:r>
            <a:r>
              <a:rPr lang="en-ZA" sz="3000" b="1" i="1" dirty="0"/>
              <a:t>risks</a:t>
            </a:r>
            <a:r>
              <a:rPr lang="en-ZA" sz="3000" i="1" dirty="0"/>
              <a:t> </a:t>
            </a:r>
            <a:r>
              <a:rPr lang="en-ZA" sz="3000" dirty="0"/>
              <a:t>and </a:t>
            </a:r>
            <a:r>
              <a:rPr lang="en-ZA" sz="3000" b="1" i="1" dirty="0"/>
              <a:t>consequences</a:t>
            </a:r>
            <a:endParaRPr lang="en-ZA" sz="3000" b="1" dirty="0"/>
          </a:p>
        </p:txBody>
      </p:sp>
    </p:spTree>
    <p:extLst>
      <p:ext uri="{BB962C8B-B14F-4D97-AF65-F5344CB8AC3E}">
        <p14:creationId xmlns:p14="http://schemas.microsoft.com/office/powerpoint/2010/main" val="20963853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a:t>Complexity of engineering problems </a:t>
            </a:r>
            <a:br>
              <a:rPr lang="en-ZA" dirty="0"/>
            </a:br>
            <a:r>
              <a:rPr lang="en-ZA" sz="3600" dirty="0"/>
              <a:t>(R-02 series) </a:t>
            </a:r>
            <a:endParaRPr lang="en-ZA" dirty="0"/>
          </a:p>
        </p:txBody>
      </p:sp>
      <p:sp>
        <p:nvSpPr>
          <p:cNvPr id="3" name="Content Placeholder 2"/>
          <p:cNvSpPr>
            <a:spLocks noGrp="1"/>
          </p:cNvSpPr>
          <p:nvPr>
            <p:ph idx="1"/>
          </p:nvPr>
        </p:nvSpPr>
        <p:spPr>
          <a:xfrm>
            <a:off x="213360" y="1642744"/>
            <a:ext cx="11978640" cy="5337176"/>
          </a:xfrm>
        </p:spPr>
        <p:txBody>
          <a:bodyPr>
            <a:normAutofit/>
          </a:bodyPr>
          <a:lstStyle/>
          <a:p>
            <a:r>
              <a:rPr lang="en-ZA" dirty="0"/>
              <a:t> An engineering </a:t>
            </a:r>
            <a:r>
              <a:rPr lang="en-ZA" b="1" dirty="0"/>
              <a:t>problem</a:t>
            </a:r>
            <a:r>
              <a:rPr lang="en-ZA" dirty="0"/>
              <a:t> is considered to be complex if it is: </a:t>
            </a:r>
          </a:p>
          <a:p>
            <a:pPr lvl="1"/>
            <a:r>
              <a:rPr lang="en-ZA" sz="3000" b="1" dirty="0"/>
              <a:t>Ill-posed, under- </a:t>
            </a:r>
            <a:r>
              <a:rPr lang="en-ZA" sz="3000" dirty="0"/>
              <a:t>or </a:t>
            </a:r>
            <a:r>
              <a:rPr lang="en-ZA" sz="3000" b="1" dirty="0" err="1"/>
              <a:t>overspecified</a:t>
            </a:r>
            <a:r>
              <a:rPr lang="en-ZA" sz="3000" dirty="0"/>
              <a:t> and requires identification and refinement, or is unfamiliar or involves infrequently encountered issues</a:t>
            </a:r>
          </a:p>
          <a:p>
            <a:pPr lvl="1"/>
            <a:r>
              <a:rPr lang="en-ZA" sz="3000" b="1" dirty="0"/>
              <a:t>Outside the scope </a:t>
            </a:r>
            <a:r>
              <a:rPr lang="en-ZA" sz="3000" dirty="0"/>
              <a:t>of standards and codes, or solutions are not obvious, requiring </a:t>
            </a:r>
            <a:r>
              <a:rPr lang="en-ZA" sz="3000" b="1" dirty="0"/>
              <a:t>originality</a:t>
            </a:r>
            <a:r>
              <a:rPr lang="en-ZA" sz="3000" dirty="0"/>
              <a:t> or analysis based on fundamentals</a:t>
            </a:r>
          </a:p>
          <a:p>
            <a:pPr lvl="1"/>
            <a:r>
              <a:rPr lang="en-ZA" sz="3000" dirty="0"/>
              <a:t>Requires </a:t>
            </a:r>
            <a:r>
              <a:rPr lang="en-ZA" sz="3000" b="1" dirty="0"/>
              <a:t>information</a:t>
            </a:r>
            <a:r>
              <a:rPr lang="en-ZA" sz="3000" dirty="0"/>
              <a:t> from a variety of sources</a:t>
            </a:r>
          </a:p>
          <a:p>
            <a:pPr lvl="1"/>
            <a:r>
              <a:rPr lang="en-ZA" sz="3000" dirty="0"/>
              <a:t>Involves </a:t>
            </a:r>
            <a:r>
              <a:rPr lang="en-ZA" sz="3000" b="1" dirty="0"/>
              <a:t>wide-ranging</a:t>
            </a:r>
            <a:r>
              <a:rPr lang="en-ZA" sz="3000" dirty="0"/>
              <a:t> or </a:t>
            </a:r>
            <a:r>
              <a:rPr lang="en-ZA" sz="3000" b="1" dirty="0"/>
              <a:t>conflicting issues</a:t>
            </a:r>
            <a:r>
              <a:rPr lang="en-ZA" sz="3000" dirty="0"/>
              <a:t>: technical, engineering and interested or affected parties</a:t>
            </a:r>
          </a:p>
          <a:p>
            <a:pPr lvl="1"/>
            <a:r>
              <a:rPr lang="en-ZA" sz="3000" dirty="0"/>
              <a:t>Requires </a:t>
            </a:r>
            <a:r>
              <a:rPr lang="en-ZA" sz="3000" b="1" dirty="0"/>
              <a:t>judgement</a:t>
            </a:r>
            <a:r>
              <a:rPr lang="en-ZA" sz="3000" dirty="0"/>
              <a:t> in decision making</a:t>
            </a:r>
          </a:p>
          <a:p>
            <a:pPr lvl="1"/>
            <a:r>
              <a:rPr lang="en-ZA" sz="3000" dirty="0"/>
              <a:t>Has significant </a:t>
            </a:r>
            <a:r>
              <a:rPr lang="en-ZA" sz="3000" b="1" dirty="0"/>
              <a:t>consequences</a:t>
            </a:r>
          </a:p>
        </p:txBody>
      </p:sp>
    </p:spTree>
    <p:extLst>
      <p:ext uri="{BB962C8B-B14F-4D97-AF65-F5344CB8AC3E}">
        <p14:creationId xmlns:p14="http://schemas.microsoft.com/office/powerpoint/2010/main" val="35492585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a:t>Big cities – engineering realities</a:t>
            </a:r>
          </a:p>
        </p:txBody>
      </p:sp>
      <p:sp>
        <p:nvSpPr>
          <p:cNvPr id="3" name="Content Placeholder 2"/>
          <p:cNvSpPr>
            <a:spLocks noGrp="1"/>
          </p:cNvSpPr>
          <p:nvPr>
            <p:ph idx="1"/>
          </p:nvPr>
        </p:nvSpPr>
        <p:spPr>
          <a:xfrm>
            <a:off x="304800" y="1825624"/>
            <a:ext cx="11673840" cy="4869815"/>
          </a:xfrm>
        </p:spPr>
        <p:txBody>
          <a:bodyPr>
            <a:normAutofit fontScale="92500" lnSpcReduction="10000"/>
          </a:bodyPr>
          <a:lstStyle/>
          <a:p>
            <a:pPr marL="0" indent="0">
              <a:buNone/>
            </a:pPr>
            <a:r>
              <a:rPr lang="en-ZA" b="1" dirty="0"/>
              <a:t>Challenges</a:t>
            </a:r>
            <a:r>
              <a:rPr lang="en-ZA" dirty="0"/>
              <a:t> </a:t>
            </a:r>
          </a:p>
          <a:p>
            <a:r>
              <a:rPr lang="en-ZA" dirty="0"/>
              <a:t>Demands for growth and development, requiring economic infrastructure and investment</a:t>
            </a:r>
          </a:p>
          <a:p>
            <a:r>
              <a:rPr lang="en-ZA" dirty="0"/>
              <a:t>Rapid urbanisation and growth in informal settlements </a:t>
            </a:r>
          </a:p>
          <a:p>
            <a:r>
              <a:rPr lang="en-ZA" dirty="0"/>
              <a:t>Aging infrastructure</a:t>
            </a:r>
          </a:p>
          <a:p>
            <a:pPr marL="0" indent="0">
              <a:buNone/>
            </a:pPr>
            <a:r>
              <a:rPr lang="en-ZA" b="1" dirty="0"/>
              <a:t>Requires</a:t>
            </a:r>
          </a:p>
          <a:p>
            <a:r>
              <a:rPr lang="en-ZA" dirty="0"/>
              <a:t>Strategic planning</a:t>
            </a:r>
          </a:p>
          <a:p>
            <a:r>
              <a:rPr lang="en-ZA" dirty="0"/>
              <a:t>Innovative solutions </a:t>
            </a:r>
          </a:p>
          <a:p>
            <a:r>
              <a:rPr lang="en-ZA" dirty="0"/>
              <a:t>Liaison at all levels – rate payers, squatters, political, regional, media </a:t>
            </a:r>
            <a:r>
              <a:rPr lang="en-ZA" dirty="0" err="1"/>
              <a:t>etc</a:t>
            </a:r>
            <a:r>
              <a:rPr lang="en-ZA" dirty="0"/>
              <a:t> </a:t>
            </a:r>
          </a:p>
          <a:p>
            <a:r>
              <a:rPr lang="en-ZA" b="1" dirty="0">
                <a:solidFill>
                  <a:srgbClr val="A94D0F"/>
                </a:solidFill>
              </a:rPr>
              <a:t>Professional engineer vision and leadership </a:t>
            </a:r>
          </a:p>
          <a:p>
            <a:endParaRPr lang="en-ZA" dirty="0"/>
          </a:p>
        </p:txBody>
      </p:sp>
    </p:spTree>
    <p:extLst>
      <p:ext uri="{BB962C8B-B14F-4D97-AF65-F5344CB8AC3E}">
        <p14:creationId xmlns:p14="http://schemas.microsoft.com/office/powerpoint/2010/main" val="6196570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48614"/>
            <a:ext cx="11775440" cy="1325563"/>
          </a:xfrm>
        </p:spPr>
        <p:txBody>
          <a:bodyPr/>
          <a:lstStyle/>
          <a:p>
            <a:r>
              <a:rPr lang="en-ZA" dirty="0"/>
              <a:t>Rural towns – engineering realities</a:t>
            </a:r>
          </a:p>
        </p:txBody>
      </p:sp>
      <p:sp>
        <p:nvSpPr>
          <p:cNvPr id="3" name="Content Placeholder 2"/>
          <p:cNvSpPr>
            <a:spLocks noGrp="1"/>
          </p:cNvSpPr>
          <p:nvPr>
            <p:ph idx="1"/>
          </p:nvPr>
        </p:nvSpPr>
        <p:spPr/>
        <p:txBody>
          <a:bodyPr>
            <a:normAutofit fontScale="92500" lnSpcReduction="20000"/>
          </a:bodyPr>
          <a:lstStyle/>
          <a:p>
            <a:pPr marL="0" indent="0">
              <a:buNone/>
            </a:pPr>
            <a:r>
              <a:rPr lang="en-ZA" b="1" dirty="0"/>
              <a:t>Challenges</a:t>
            </a:r>
            <a:r>
              <a:rPr lang="en-ZA" dirty="0"/>
              <a:t> </a:t>
            </a:r>
          </a:p>
          <a:p>
            <a:r>
              <a:rPr lang="en-ZA" dirty="0"/>
              <a:t>Poor</a:t>
            </a:r>
          </a:p>
          <a:p>
            <a:r>
              <a:rPr lang="en-ZA" dirty="0"/>
              <a:t>Stagnant in terms of growth and development </a:t>
            </a:r>
          </a:p>
          <a:p>
            <a:r>
              <a:rPr lang="en-ZA" dirty="0"/>
              <a:t>Basic infrastructure </a:t>
            </a:r>
          </a:p>
          <a:p>
            <a:pPr marL="0" indent="0">
              <a:buNone/>
            </a:pPr>
            <a:r>
              <a:rPr lang="en-ZA" b="1" dirty="0"/>
              <a:t>Requires</a:t>
            </a:r>
          </a:p>
          <a:p>
            <a:r>
              <a:rPr lang="en-ZA" dirty="0"/>
              <a:t>Provision of basic infrastructure </a:t>
            </a:r>
          </a:p>
          <a:p>
            <a:r>
              <a:rPr lang="en-ZA" dirty="0"/>
              <a:t>Routine maintenance</a:t>
            </a:r>
          </a:p>
          <a:p>
            <a:r>
              <a:rPr lang="en-ZA" b="1" dirty="0">
                <a:solidFill>
                  <a:srgbClr val="A94D0F"/>
                </a:solidFill>
              </a:rPr>
              <a:t>Professional engineering technician dedication to keeping basic infrastructure functioning </a:t>
            </a:r>
          </a:p>
          <a:p>
            <a:r>
              <a:rPr lang="en-ZA" dirty="0"/>
              <a:t>Leonard – Please Richard Gear this one to show could be technician </a:t>
            </a:r>
          </a:p>
        </p:txBody>
      </p:sp>
    </p:spTree>
    <p:extLst>
      <p:ext uri="{BB962C8B-B14F-4D97-AF65-F5344CB8AC3E}">
        <p14:creationId xmlns:p14="http://schemas.microsoft.com/office/powerpoint/2010/main" val="34080903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a:t>Districts – engineering realities</a:t>
            </a:r>
          </a:p>
        </p:txBody>
      </p:sp>
      <p:sp>
        <p:nvSpPr>
          <p:cNvPr id="3" name="Content Placeholder 2"/>
          <p:cNvSpPr>
            <a:spLocks noGrp="1"/>
          </p:cNvSpPr>
          <p:nvPr>
            <p:ph idx="1"/>
          </p:nvPr>
        </p:nvSpPr>
        <p:spPr/>
        <p:txBody>
          <a:bodyPr>
            <a:normAutofit/>
          </a:bodyPr>
          <a:lstStyle/>
          <a:p>
            <a:pPr marL="0" indent="0">
              <a:buNone/>
            </a:pPr>
            <a:r>
              <a:rPr lang="en-ZA" b="1" dirty="0"/>
              <a:t>Challenges</a:t>
            </a:r>
            <a:r>
              <a:rPr lang="en-ZA" dirty="0"/>
              <a:t> </a:t>
            </a:r>
          </a:p>
          <a:p>
            <a:r>
              <a:rPr lang="en-ZA" dirty="0"/>
              <a:t>Regional capacity inadequate</a:t>
            </a:r>
          </a:p>
          <a:p>
            <a:r>
              <a:rPr lang="en-ZA" dirty="0"/>
              <a:t>Dwindling reserves and resources </a:t>
            </a:r>
          </a:p>
          <a:p>
            <a:pPr marL="0" indent="0">
              <a:buNone/>
            </a:pPr>
            <a:r>
              <a:rPr lang="en-ZA" b="1" dirty="0"/>
              <a:t>Requires</a:t>
            </a:r>
          </a:p>
          <a:p>
            <a:r>
              <a:rPr lang="en-ZA" dirty="0"/>
              <a:t>Coordination and planning with national structures </a:t>
            </a:r>
          </a:p>
          <a:p>
            <a:r>
              <a:rPr lang="en-ZA" b="1" dirty="0">
                <a:solidFill>
                  <a:srgbClr val="A94D0F"/>
                </a:solidFill>
              </a:rPr>
              <a:t>Professional engineering technologist or professional engineer where step change and long term planning and innovation required </a:t>
            </a:r>
          </a:p>
          <a:p>
            <a:endParaRPr lang="en-ZA" dirty="0"/>
          </a:p>
          <a:p>
            <a:endParaRPr lang="en-ZA" dirty="0"/>
          </a:p>
        </p:txBody>
      </p:sp>
    </p:spTree>
    <p:extLst>
      <p:ext uri="{BB962C8B-B14F-4D97-AF65-F5344CB8AC3E}">
        <p14:creationId xmlns:p14="http://schemas.microsoft.com/office/powerpoint/2010/main" val="29914094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ZA" dirty="0"/>
              <a:t>What do engineering professionals do? </a:t>
            </a:r>
          </a:p>
        </p:txBody>
      </p:sp>
      <p:sp>
        <p:nvSpPr>
          <p:cNvPr id="3" name="Content Placeholder 2"/>
          <p:cNvSpPr>
            <a:spLocks noGrp="1"/>
          </p:cNvSpPr>
          <p:nvPr>
            <p:ph idx="1"/>
          </p:nvPr>
        </p:nvSpPr>
        <p:spPr/>
        <p:txBody>
          <a:bodyPr>
            <a:normAutofit/>
          </a:bodyPr>
          <a:lstStyle/>
          <a:p>
            <a:pPr>
              <a:buSzPct val="90000"/>
            </a:pPr>
            <a:r>
              <a:rPr lang="en-ZA" sz="3200" dirty="0"/>
              <a:t>Investigate problems </a:t>
            </a:r>
          </a:p>
          <a:p>
            <a:pPr>
              <a:buSzPct val="90000"/>
            </a:pPr>
            <a:r>
              <a:rPr lang="en-ZA" sz="3200" dirty="0"/>
              <a:t>Solve problems</a:t>
            </a:r>
          </a:p>
          <a:p>
            <a:pPr>
              <a:buSzPct val="90000"/>
            </a:pPr>
            <a:r>
              <a:rPr lang="en-ZA" sz="3200" dirty="0"/>
              <a:t>Execute/Implement solutions </a:t>
            </a:r>
          </a:p>
          <a:p>
            <a:pPr>
              <a:buSzPct val="90000"/>
            </a:pPr>
            <a:r>
              <a:rPr lang="en-ZA" sz="3200" dirty="0"/>
              <a:t>Take responsibility</a:t>
            </a:r>
          </a:p>
        </p:txBody>
      </p:sp>
    </p:spTree>
    <p:extLst>
      <p:ext uri="{BB962C8B-B14F-4D97-AF65-F5344CB8AC3E}">
        <p14:creationId xmlns:p14="http://schemas.microsoft.com/office/powerpoint/2010/main" val="1791684860"/>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a:t>Input, additions and comments – May 2016</a:t>
            </a:r>
          </a:p>
        </p:txBody>
      </p:sp>
      <p:sp>
        <p:nvSpPr>
          <p:cNvPr id="3" name="Content Placeholder 2"/>
          <p:cNvSpPr>
            <a:spLocks noGrp="1"/>
          </p:cNvSpPr>
          <p:nvPr>
            <p:ph idx="1"/>
          </p:nvPr>
        </p:nvSpPr>
        <p:spPr>
          <a:xfrm>
            <a:off x="243840" y="1524000"/>
            <a:ext cx="11673840" cy="5445760"/>
          </a:xfrm>
        </p:spPr>
        <p:txBody>
          <a:bodyPr>
            <a:normAutofit fontScale="85000" lnSpcReduction="20000"/>
          </a:bodyPr>
          <a:lstStyle/>
          <a:p>
            <a:pPr>
              <a:lnSpc>
                <a:spcPct val="100000"/>
              </a:lnSpc>
            </a:pPr>
            <a:r>
              <a:rPr lang="en-ZA" sz="3400" dirty="0"/>
              <a:t>Develop </a:t>
            </a:r>
            <a:r>
              <a:rPr lang="en-ZA" sz="3400" b="1" dirty="0"/>
              <a:t>three</a:t>
            </a:r>
            <a:r>
              <a:rPr lang="en-ZA" sz="3400" dirty="0"/>
              <a:t> competency frameworks instead of one:</a:t>
            </a:r>
          </a:p>
          <a:p>
            <a:pPr lvl="1">
              <a:lnSpc>
                <a:spcPct val="100000"/>
              </a:lnSpc>
            </a:pPr>
            <a:r>
              <a:rPr lang="en-ZA" dirty="0"/>
              <a:t>Engineer</a:t>
            </a:r>
          </a:p>
          <a:p>
            <a:pPr lvl="1">
              <a:lnSpc>
                <a:spcPct val="100000"/>
              </a:lnSpc>
            </a:pPr>
            <a:r>
              <a:rPr lang="en-ZA" dirty="0"/>
              <a:t>Technologist, Certificated Engineer</a:t>
            </a:r>
          </a:p>
          <a:p>
            <a:pPr lvl="1">
              <a:lnSpc>
                <a:spcPct val="100000"/>
              </a:lnSpc>
            </a:pPr>
            <a:r>
              <a:rPr lang="en-ZA" dirty="0"/>
              <a:t>Technician</a:t>
            </a:r>
          </a:p>
          <a:p>
            <a:pPr>
              <a:lnSpc>
                <a:spcPct val="100000"/>
              </a:lnSpc>
              <a:spcBef>
                <a:spcPts val="600"/>
              </a:spcBef>
            </a:pPr>
            <a:r>
              <a:rPr lang="en-ZA" sz="3400" b="1" dirty="0"/>
              <a:t>Roles per level – </a:t>
            </a:r>
            <a:r>
              <a:rPr lang="en-ZA" sz="3400" dirty="0"/>
              <a:t>Introduced the concept of roles per level and made level 5 technical director instead of specialist </a:t>
            </a:r>
          </a:p>
          <a:p>
            <a:pPr>
              <a:lnSpc>
                <a:spcPct val="100000"/>
              </a:lnSpc>
              <a:spcBef>
                <a:spcPts val="600"/>
              </a:spcBef>
            </a:pPr>
            <a:r>
              <a:rPr lang="en-ZA" sz="3400" b="1" dirty="0"/>
              <a:t>Responsibility</a:t>
            </a:r>
            <a:r>
              <a:rPr lang="en-ZA" sz="3400" dirty="0"/>
              <a:t> – Introduced ECSA verbs associated with increasing responsibility</a:t>
            </a:r>
          </a:p>
          <a:p>
            <a:pPr>
              <a:lnSpc>
                <a:spcPct val="100000"/>
              </a:lnSpc>
              <a:spcBef>
                <a:spcPts val="600"/>
              </a:spcBef>
            </a:pPr>
            <a:r>
              <a:rPr lang="en-ZA" sz="3400" b="1" dirty="0"/>
              <a:t>Registration</a:t>
            </a:r>
            <a:r>
              <a:rPr lang="en-ZA" sz="3400" dirty="0"/>
              <a:t> – Should not be ‘preferable’, but a requirement, but a grace period is required over the next few years to develop the culture of developing the competence for professional registration, and ultimately registering. (The no. of registered civil engineering staff dropped from 560 in 2005 to 260 in 2015)</a:t>
            </a:r>
          </a:p>
          <a:p>
            <a:pPr>
              <a:lnSpc>
                <a:spcPct val="100000"/>
              </a:lnSpc>
              <a:spcBef>
                <a:spcPts val="600"/>
              </a:spcBef>
            </a:pPr>
            <a:r>
              <a:rPr lang="en-ZA" sz="3400" b="1" dirty="0"/>
              <a:t>Order</a:t>
            </a:r>
            <a:r>
              <a:rPr lang="en-ZA" sz="3400" dirty="0"/>
              <a:t> – The order of activities was changed to match the project cycle </a:t>
            </a:r>
          </a:p>
        </p:txBody>
      </p:sp>
    </p:spTree>
    <p:extLst>
      <p:ext uri="{BB962C8B-B14F-4D97-AF65-F5344CB8AC3E}">
        <p14:creationId xmlns:p14="http://schemas.microsoft.com/office/powerpoint/2010/main" val="34953230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a:t>Input, additions and comments – May 2016</a:t>
            </a:r>
            <a:br>
              <a:rPr lang="en-ZA" dirty="0"/>
            </a:br>
            <a:r>
              <a:rPr lang="en-ZA" sz="3600" dirty="0"/>
              <a:t>(</a:t>
            </a:r>
            <a:r>
              <a:rPr lang="en-ZA" sz="3600" dirty="0" err="1"/>
              <a:t>cont</a:t>
            </a:r>
            <a:r>
              <a:rPr lang="en-ZA" sz="3600" dirty="0"/>
              <a:t>) </a:t>
            </a:r>
            <a:endParaRPr lang="en-ZA" dirty="0"/>
          </a:p>
        </p:txBody>
      </p:sp>
      <p:sp>
        <p:nvSpPr>
          <p:cNvPr id="3" name="Content Placeholder 2"/>
          <p:cNvSpPr>
            <a:spLocks noGrp="1"/>
          </p:cNvSpPr>
          <p:nvPr>
            <p:ph idx="1"/>
          </p:nvPr>
        </p:nvSpPr>
        <p:spPr>
          <a:xfrm>
            <a:off x="304800" y="1615440"/>
            <a:ext cx="11673840" cy="5242560"/>
          </a:xfrm>
        </p:spPr>
        <p:txBody>
          <a:bodyPr>
            <a:normAutofit fontScale="92500" lnSpcReduction="10000"/>
          </a:bodyPr>
          <a:lstStyle/>
          <a:p>
            <a:r>
              <a:rPr lang="en-ZA" b="1" dirty="0"/>
              <a:t>Planning</a:t>
            </a:r>
            <a:r>
              <a:rPr lang="en-ZA" dirty="0"/>
              <a:t> – More involvement in the IDP and inclusion of responsibilities with respect to project and long-term planning</a:t>
            </a:r>
          </a:p>
          <a:p>
            <a:r>
              <a:rPr lang="en-ZA" b="1" dirty="0"/>
              <a:t>Design</a:t>
            </a:r>
            <a:r>
              <a:rPr lang="en-ZA" dirty="0"/>
              <a:t> –  Consideration of life-cycle costing and develop of project scopes </a:t>
            </a:r>
          </a:p>
          <a:p>
            <a:r>
              <a:rPr lang="en-ZA" b="1" dirty="0"/>
              <a:t>Project management </a:t>
            </a:r>
            <a:r>
              <a:rPr lang="en-ZA" dirty="0"/>
              <a:t>– Consider project concept and feasibility, develop project documentation, contract management and termination, ensure project information included in asset register and asset management schedules/plans </a:t>
            </a:r>
          </a:p>
          <a:p>
            <a:pPr lvl="0"/>
            <a:r>
              <a:rPr lang="en-ZA" b="1" dirty="0"/>
              <a:t>Organisational awareness </a:t>
            </a:r>
            <a:r>
              <a:rPr lang="en-ZA" dirty="0"/>
              <a:t>– </a:t>
            </a:r>
            <a:r>
              <a:rPr lang="en-US" dirty="0"/>
              <a:t>Understand the integration and intricacies of service delivery for economic and community development, ensures community participation and has an understanding of governance and audit </a:t>
            </a:r>
          </a:p>
        </p:txBody>
      </p:sp>
    </p:spTree>
    <p:extLst>
      <p:ext uri="{BB962C8B-B14F-4D97-AF65-F5344CB8AC3E}">
        <p14:creationId xmlns:p14="http://schemas.microsoft.com/office/powerpoint/2010/main" val="17547580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a:t>Input, additions and comments – May 2016</a:t>
            </a:r>
            <a:br>
              <a:rPr lang="en-ZA" dirty="0"/>
            </a:br>
            <a:r>
              <a:rPr lang="en-ZA" sz="3600" dirty="0"/>
              <a:t>(</a:t>
            </a:r>
            <a:r>
              <a:rPr lang="en-ZA" sz="3600" dirty="0" err="1"/>
              <a:t>cont</a:t>
            </a:r>
            <a:r>
              <a:rPr lang="en-ZA" sz="3600" dirty="0"/>
              <a:t>) </a:t>
            </a:r>
            <a:endParaRPr lang="en-ZA" dirty="0"/>
          </a:p>
        </p:txBody>
      </p:sp>
      <p:sp>
        <p:nvSpPr>
          <p:cNvPr id="3" name="Content Placeholder 2"/>
          <p:cNvSpPr>
            <a:spLocks noGrp="1"/>
          </p:cNvSpPr>
          <p:nvPr>
            <p:ph idx="1"/>
          </p:nvPr>
        </p:nvSpPr>
        <p:spPr>
          <a:xfrm>
            <a:off x="304800" y="1615440"/>
            <a:ext cx="11673840" cy="5364480"/>
          </a:xfrm>
        </p:spPr>
        <p:txBody>
          <a:bodyPr>
            <a:normAutofit lnSpcReduction="10000"/>
          </a:bodyPr>
          <a:lstStyle/>
          <a:p>
            <a:r>
              <a:rPr lang="en-US" b="1" dirty="0"/>
              <a:t>Construction</a:t>
            </a:r>
            <a:r>
              <a:rPr lang="en-US" dirty="0"/>
              <a:t> – This assumes that a municipality has its own construction unit, which required planning, resource scheduling, management of risks, and control of quality, budget and </a:t>
            </a:r>
            <a:r>
              <a:rPr lang="en-US" dirty="0" err="1"/>
              <a:t>programme</a:t>
            </a:r>
            <a:endParaRPr lang="en-ZA" dirty="0"/>
          </a:p>
          <a:p>
            <a:r>
              <a:rPr lang="en-ZA" b="1" dirty="0"/>
              <a:t>Operations and maintenance </a:t>
            </a:r>
            <a:r>
              <a:rPr lang="en-ZA" dirty="0"/>
              <a:t>– </a:t>
            </a:r>
            <a:r>
              <a:rPr lang="en-US" dirty="0"/>
              <a:t>Apply asset lifecycle principles to make recommendations for modification, upgrades or renewal of systems and complex infrastructure elements; ensure that adequate resources (</a:t>
            </a:r>
            <a:r>
              <a:rPr lang="en-US" dirty="0" err="1"/>
              <a:t>labour</a:t>
            </a:r>
            <a:r>
              <a:rPr lang="en-US" dirty="0"/>
              <a:t>, material equipment) are allocated to achieve desired objectives </a:t>
            </a:r>
            <a:endParaRPr lang="en-ZA" dirty="0"/>
          </a:p>
          <a:p>
            <a:r>
              <a:rPr lang="en-ZA" i="1" dirty="0"/>
              <a:t>Input from current and recently retired municipal engineers and technologists from metros (age 40 to 68, black, white, registered, unregistered, ~ 350 combined years of experience)</a:t>
            </a:r>
          </a:p>
        </p:txBody>
      </p:sp>
    </p:spTree>
    <p:extLst>
      <p:ext uri="{BB962C8B-B14F-4D97-AF65-F5344CB8AC3E}">
        <p14:creationId xmlns:p14="http://schemas.microsoft.com/office/powerpoint/2010/main" val="13298127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a:t>Input and comments – November 2016</a:t>
            </a:r>
          </a:p>
        </p:txBody>
      </p:sp>
      <p:sp>
        <p:nvSpPr>
          <p:cNvPr id="3" name="Content Placeholder 2"/>
          <p:cNvSpPr>
            <a:spLocks noGrp="1"/>
          </p:cNvSpPr>
          <p:nvPr>
            <p:ph idx="1"/>
          </p:nvPr>
        </p:nvSpPr>
        <p:spPr>
          <a:xfrm>
            <a:off x="304800" y="1645920"/>
            <a:ext cx="11673840" cy="5080000"/>
          </a:xfrm>
        </p:spPr>
        <p:txBody>
          <a:bodyPr>
            <a:normAutofit fontScale="92500" lnSpcReduction="10000"/>
          </a:bodyPr>
          <a:lstStyle/>
          <a:p>
            <a:r>
              <a:rPr lang="en-ZA" dirty="0"/>
              <a:t>Added and/or reworded complex activities a technical director is expected to perform such as: </a:t>
            </a:r>
          </a:p>
          <a:p>
            <a:pPr lvl="1"/>
            <a:r>
              <a:rPr lang="en-ZA" b="1" dirty="0"/>
              <a:t>Liaising</a:t>
            </a:r>
            <a:r>
              <a:rPr lang="en-ZA" dirty="0"/>
              <a:t> with Council, press, communities, unions, provincial and national structures and many other stakeholders  </a:t>
            </a:r>
          </a:p>
          <a:p>
            <a:pPr lvl="1"/>
            <a:r>
              <a:rPr lang="en-ZA" dirty="0"/>
              <a:t>Driving </a:t>
            </a:r>
            <a:r>
              <a:rPr lang="en-ZA" b="1" dirty="0"/>
              <a:t>asset management </a:t>
            </a:r>
          </a:p>
          <a:p>
            <a:pPr lvl="1"/>
            <a:r>
              <a:rPr lang="en-ZA" dirty="0"/>
              <a:t>Playing an integral role in the development of the </a:t>
            </a:r>
            <a:r>
              <a:rPr lang="en-ZA" b="1" dirty="0"/>
              <a:t>IDP</a:t>
            </a:r>
          </a:p>
          <a:p>
            <a:pPr lvl="1"/>
            <a:r>
              <a:rPr lang="en-ZA" dirty="0"/>
              <a:t>Being intimately involved in the whole </a:t>
            </a:r>
            <a:r>
              <a:rPr lang="en-ZA" b="1" dirty="0"/>
              <a:t>supply chain </a:t>
            </a:r>
            <a:r>
              <a:rPr lang="en-ZA" dirty="0"/>
              <a:t>process, including </a:t>
            </a:r>
            <a:r>
              <a:rPr lang="en-ZA" b="1" dirty="0"/>
              <a:t>initiating</a:t>
            </a:r>
            <a:r>
              <a:rPr lang="en-ZA" dirty="0"/>
              <a:t> and </a:t>
            </a:r>
            <a:r>
              <a:rPr lang="en-ZA" b="1" dirty="0"/>
              <a:t>terminating</a:t>
            </a:r>
            <a:r>
              <a:rPr lang="en-ZA" dirty="0"/>
              <a:t> contracts </a:t>
            </a:r>
          </a:p>
          <a:p>
            <a:pPr lvl="1"/>
            <a:r>
              <a:rPr lang="en-US" dirty="0"/>
              <a:t>Managing </a:t>
            </a:r>
            <a:r>
              <a:rPr lang="en-US" b="1" dirty="0"/>
              <a:t>dispute, conflict resolution </a:t>
            </a:r>
            <a:r>
              <a:rPr lang="en-US" dirty="0"/>
              <a:t>and </a:t>
            </a:r>
            <a:r>
              <a:rPr lang="en-US" b="1" dirty="0"/>
              <a:t>arbitration</a:t>
            </a:r>
            <a:endParaRPr lang="en-ZA" b="1" dirty="0"/>
          </a:p>
          <a:p>
            <a:r>
              <a:rPr lang="en-ZA" dirty="0"/>
              <a:t>Added the need to coach and develop next cadre of engineering professionals to all categories </a:t>
            </a:r>
          </a:p>
          <a:p>
            <a:r>
              <a:rPr lang="en-ZA" i="1" dirty="0"/>
              <a:t>Input from current and recently retired technical directors representing IMESA and eThekwini  </a:t>
            </a:r>
          </a:p>
          <a:p>
            <a:endParaRPr lang="en-ZA" dirty="0"/>
          </a:p>
        </p:txBody>
      </p:sp>
    </p:spTree>
    <p:extLst>
      <p:ext uri="{BB962C8B-B14F-4D97-AF65-F5344CB8AC3E}">
        <p14:creationId xmlns:p14="http://schemas.microsoft.com/office/powerpoint/2010/main" val="34373088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a:t>Comments and questions?</a:t>
            </a: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62362" y="2542540"/>
            <a:ext cx="4958715" cy="3329940"/>
          </a:xfrm>
          <a:prstGeom prst="rect">
            <a:avLst/>
          </a:prstGeom>
        </p:spPr>
      </p:pic>
    </p:spTree>
    <p:extLst>
      <p:ext uri="{BB962C8B-B14F-4D97-AF65-F5344CB8AC3E}">
        <p14:creationId xmlns:p14="http://schemas.microsoft.com/office/powerpoint/2010/main" val="28722205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72720" y="148614"/>
            <a:ext cx="12039600" cy="1325563"/>
          </a:xfrm>
        </p:spPr>
        <p:txBody>
          <a:bodyPr>
            <a:normAutofit/>
          </a:bodyPr>
          <a:lstStyle/>
          <a:p>
            <a:r>
              <a:rPr lang="en-ZA" dirty="0"/>
              <a:t>Theoretical education of the three categories</a:t>
            </a:r>
          </a:p>
        </p:txBody>
      </p:sp>
      <p:pic>
        <p:nvPicPr>
          <p:cNvPr id="6" name="Content Placeholder 5" descr="Figure 4.3 - 2 subjects for BTech.jpg"/>
          <p:cNvPicPr>
            <a:picLocks noGrp="1" noChangeAspect="1"/>
          </p:cNvPicPr>
          <p:nvPr>
            <p:ph idx="1"/>
          </p:nvPr>
        </p:nvPicPr>
        <p:blipFill>
          <a:blip r:embed="rId2" cstate="print">
            <a:extLst>
              <a:ext uri="{28A0092B-C50C-407E-A947-70E740481C1C}">
                <a14:useLocalDpi xmlns:a14="http://schemas.microsoft.com/office/drawing/2010/main"/>
              </a:ext>
            </a:extLst>
          </a:blip>
          <a:stretch>
            <a:fillRect/>
          </a:stretch>
        </p:blipFill>
        <p:spPr>
          <a:xfrm>
            <a:off x="2672080" y="1528603"/>
            <a:ext cx="6883400" cy="5166227"/>
          </a:xfrm>
        </p:spPr>
      </p:pic>
    </p:spTree>
    <p:extLst>
      <p:ext uri="{BB962C8B-B14F-4D97-AF65-F5344CB8AC3E}">
        <p14:creationId xmlns:p14="http://schemas.microsoft.com/office/powerpoint/2010/main" val="328611977"/>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a:t>ECSA definitions and policies </a:t>
            </a:r>
          </a:p>
        </p:txBody>
      </p:sp>
      <p:sp>
        <p:nvSpPr>
          <p:cNvPr id="3" name="Content Placeholder 2"/>
          <p:cNvSpPr>
            <a:spLocks noGrp="1"/>
          </p:cNvSpPr>
          <p:nvPr>
            <p:ph idx="1"/>
          </p:nvPr>
        </p:nvSpPr>
        <p:spPr/>
        <p:txBody>
          <a:bodyPr>
            <a:normAutofit lnSpcReduction="10000"/>
          </a:bodyPr>
          <a:lstStyle/>
          <a:p>
            <a:pPr>
              <a:buSzPct val="90000"/>
            </a:pPr>
            <a:r>
              <a:rPr lang="en-ZA" b="1" dirty="0"/>
              <a:t>Policy and Standards</a:t>
            </a:r>
          </a:p>
          <a:p>
            <a:pPr lvl="2"/>
            <a:r>
              <a:rPr lang="en-ZA" sz="3000" b="0" dirty="0"/>
              <a:t>R-01-P 	Registration Policy</a:t>
            </a:r>
          </a:p>
          <a:p>
            <a:pPr lvl="2"/>
            <a:r>
              <a:rPr lang="en-ZA" sz="3000" b="0" dirty="0"/>
              <a:t>R-02 	Competency Standard              </a:t>
            </a:r>
            <a:r>
              <a:rPr lang="en-ZA" sz="3000" b="0" dirty="0">
                <a:solidFill>
                  <a:srgbClr val="A94D0F"/>
                </a:solidFill>
              </a:rPr>
              <a:t>per category</a:t>
            </a:r>
          </a:p>
          <a:p>
            <a:pPr lvl="2"/>
            <a:r>
              <a:rPr lang="en-ZA" sz="3000" b="0" dirty="0"/>
              <a:t>R-03 	Application and Assessment Process</a:t>
            </a:r>
          </a:p>
          <a:p>
            <a:pPr>
              <a:buSzPct val="90000"/>
            </a:pPr>
            <a:r>
              <a:rPr lang="en-ZA" b="1" dirty="0"/>
              <a:t>Guidelines </a:t>
            </a:r>
          </a:p>
          <a:p>
            <a:pPr lvl="2"/>
            <a:r>
              <a:rPr lang="en-ZA" sz="3000" b="0" dirty="0"/>
              <a:t>R-04-P 	Training and Mentoring Guide             </a:t>
            </a:r>
            <a:r>
              <a:rPr lang="en-ZA" sz="3000" b="0" dirty="0">
                <a:solidFill>
                  <a:srgbClr val="A94D0F"/>
                </a:solidFill>
              </a:rPr>
              <a:t>defines 				responsibility levels and career progression </a:t>
            </a:r>
          </a:p>
          <a:p>
            <a:pPr lvl="2"/>
            <a:r>
              <a:rPr lang="en-ZA" sz="3000" b="0" dirty="0"/>
              <a:t>R-06 	Discipline-specific Training Guide</a:t>
            </a:r>
          </a:p>
          <a:p>
            <a:pPr lvl="2"/>
            <a:r>
              <a:rPr lang="en-ZA" sz="3000" b="0" dirty="0"/>
              <a:t>R-08 	Guide to Competency Standards             </a:t>
            </a:r>
            <a:r>
              <a:rPr lang="en-ZA" sz="3000" b="0" dirty="0">
                <a:solidFill>
                  <a:srgbClr val="A94D0F"/>
                </a:solidFill>
              </a:rPr>
              <a:t>outlines roles </a:t>
            </a:r>
          </a:p>
          <a:p>
            <a:endParaRPr lang="en-ZA" dirty="0"/>
          </a:p>
        </p:txBody>
      </p:sp>
      <p:sp>
        <p:nvSpPr>
          <p:cNvPr id="4" name="Arrow: Right 3"/>
          <p:cNvSpPr/>
          <p:nvPr/>
        </p:nvSpPr>
        <p:spPr>
          <a:xfrm rot="10800000">
            <a:off x="6695440" y="2773680"/>
            <a:ext cx="904240" cy="274320"/>
          </a:xfrm>
          <a:prstGeom prst="rightArrow">
            <a:avLst/>
          </a:prstGeom>
          <a:solidFill>
            <a:srgbClr val="A94D0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 name="Arrow: Right 4"/>
          <p:cNvSpPr/>
          <p:nvPr/>
        </p:nvSpPr>
        <p:spPr>
          <a:xfrm rot="10800000">
            <a:off x="7853680" y="4170521"/>
            <a:ext cx="904240" cy="274320"/>
          </a:xfrm>
          <a:prstGeom prst="rightArrow">
            <a:avLst/>
          </a:prstGeom>
          <a:solidFill>
            <a:srgbClr val="A94D0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6" name="Arrow: Right 5"/>
          <p:cNvSpPr/>
          <p:nvPr/>
        </p:nvSpPr>
        <p:spPr>
          <a:xfrm rot="10800000">
            <a:off x="8199120" y="5379561"/>
            <a:ext cx="904240" cy="274320"/>
          </a:xfrm>
          <a:prstGeom prst="rightArrow">
            <a:avLst/>
          </a:prstGeom>
          <a:solidFill>
            <a:srgbClr val="A94D0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Tree>
    <p:extLst>
      <p:ext uri="{BB962C8B-B14F-4D97-AF65-F5344CB8AC3E}">
        <p14:creationId xmlns:p14="http://schemas.microsoft.com/office/powerpoint/2010/main" val="2650931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ZA" dirty="0"/>
              <a:t>Categories of engineering practitioners </a:t>
            </a:r>
          </a:p>
        </p:txBody>
      </p:sp>
      <p:sp>
        <p:nvSpPr>
          <p:cNvPr id="3" name="Content Placeholder 2"/>
          <p:cNvSpPr>
            <a:spLocks noGrp="1"/>
          </p:cNvSpPr>
          <p:nvPr>
            <p:ph idx="1"/>
          </p:nvPr>
        </p:nvSpPr>
        <p:spPr/>
        <p:txBody>
          <a:bodyPr>
            <a:normAutofit lnSpcReduction="10000"/>
          </a:bodyPr>
          <a:lstStyle/>
          <a:p>
            <a:pPr>
              <a:buFontTx/>
              <a:buChar char="•"/>
            </a:pPr>
            <a:r>
              <a:rPr lang="en-US" altLang="en-US" b="1" dirty="0"/>
              <a:t>Engineer</a:t>
            </a:r>
            <a:r>
              <a:rPr lang="en-US" altLang="en-US" dirty="0"/>
              <a:t> - innovates to create or develop new technology, products, systems and processes – </a:t>
            </a:r>
            <a:r>
              <a:rPr lang="en-US" altLang="en-US" b="1" dirty="0">
                <a:solidFill>
                  <a:schemeClr val="accent2">
                    <a:lumMod val="75000"/>
                  </a:schemeClr>
                </a:solidFill>
              </a:rPr>
              <a:t>Pr Eng </a:t>
            </a:r>
          </a:p>
          <a:p>
            <a:r>
              <a:rPr lang="en-US" altLang="en-US" b="1" dirty="0"/>
              <a:t>Technologist or certificated engineer </a:t>
            </a:r>
            <a:r>
              <a:rPr lang="en-US" altLang="en-US" dirty="0"/>
              <a:t>– applies and implements present technology, products, systems and processes – </a:t>
            </a:r>
            <a:r>
              <a:rPr lang="en-US" altLang="en-US" b="1" dirty="0">
                <a:solidFill>
                  <a:schemeClr val="accent2">
                    <a:lumMod val="75000"/>
                  </a:schemeClr>
                </a:solidFill>
              </a:rPr>
              <a:t>Pr Tech Eng/Pr Cert Eng	</a:t>
            </a:r>
          </a:p>
          <a:p>
            <a:pPr>
              <a:buFontTx/>
              <a:buChar char="•"/>
            </a:pPr>
            <a:r>
              <a:rPr lang="en-US" altLang="en-US" b="1" dirty="0"/>
              <a:t>Technician</a:t>
            </a:r>
            <a:r>
              <a:rPr lang="en-US" altLang="en-US" dirty="0"/>
              <a:t> – installs, commissions, maintains and operates products   systems and processes – </a:t>
            </a:r>
            <a:r>
              <a:rPr lang="en-US" altLang="en-US" b="1" dirty="0">
                <a:solidFill>
                  <a:schemeClr val="accent2">
                    <a:lumMod val="75000"/>
                  </a:schemeClr>
                </a:solidFill>
              </a:rPr>
              <a:t>Pr Techni Eng </a:t>
            </a:r>
          </a:p>
          <a:p>
            <a:pPr>
              <a:buFontTx/>
              <a:buChar char="•"/>
            </a:pPr>
            <a:endParaRPr lang="en-US" altLang="en-US" b="1" dirty="0">
              <a:solidFill>
                <a:schemeClr val="accent2">
                  <a:lumMod val="75000"/>
                </a:schemeClr>
              </a:solidFill>
            </a:endParaRPr>
          </a:p>
          <a:p>
            <a:pPr>
              <a:buFontTx/>
              <a:buChar char="•"/>
            </a:pPr>
            <a:r>
              <a:rPr lang="en-US" altLang="en-US" b="1" dirty="0">
                <a:solidFill>
                  <a:schemeClr val="accent2">
                    <a:lumMod val="75000"/>
                  </a:schemeClr>
                </a:solidFill>
              </a:rPr>
              <a:t>Therefore three sets of competency frameworks </a:t>
            </a:r>
          </a:p>
          <a:p>
            <a:endParaRPr lang="en-ZA" dirty="0"/>
          </a:p>
        </p:txBody>
      </p:sp>
    </p:spTree>
    <p:extLst>
      <p:ext uri="{BB962C8B-B14F-4D97-AF65-F5344CB8AC3E}">
        <p14:creationId xmlns:p14="http://schemas.microsoft.com/office/powerpoint/2010/main" val="3404336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a:t>The engineering team </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96160" y="1825625"/>
            <a:ext cx="6885445" cy="4854946"/>
          </a:xfrm>
        </p:spPr>
      </p:pic>
    </p:spTree>
    <p:extLst>
      <p:ext uri="{BB962C8B-B14F-4D97-AF65-F5344CB8AC3E}">
        <p14:creationId xmlns:p14="http://schemas.microsoft.com/office/powerpoint/2010/main" val="42106925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Number Placeholder 3"/>
          <p:cNvSpPr txBox="1">
            <a:spLocks noGrp="1"/>
          </p:cNvSpPr>
          <p:nvPr/>
        </p:nvSpPr>
        <p:spPr bwMode="auto">
          <a:xfrm>
            <a:off x="8077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eaLnBrk="1" hangingPunct="1">
              <a:spcBef>
                <a:spcPct val="0"/>
              </a:spcBef>
              <a:buFontTx/>
              <a:buNone/>
            </a:pPr>
            <a:fld id="{A1A895B7-B84B-4D18-9921-17691F8EFE0A}" type="slidenum">
              <a:rPr lang="en-ZA" altLang="en-US" sz="1400"/>
              <a:pPr algn="r" eaLnBrk="1" hangingPunct="1">
                <a:spcBef>
                  <a:spcPct val="0"/>
                </a:spcBef>
                <a:buFontTx/>
                <a:buNone/>
              </a:pPr>
              <a:t>6</a:t>
            </a:fld>
            <a:endParaRPr lang="en-ZA" altLang="en-US" sz="1400"/>
          </a:p>
        </p:txBody>
      </p:sp>
      <p:sp>
        <p:nvSpPr>
          <p:cNvPr id="9222" name="Rectangle 6"/>
          <p:cNvSpPr>
            <a:spLocks noChangeArrowheads="1"/>
          </p:cNvSpPr>
          <p:nvPr/>
        </p:nvSpPr>
        <p:spPr bwMode="auto">
          <a:xfrm>
            <a:off x="2495550" y="2422526"/>
            <a:ext cx="7272338"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sz="2000" b="1">
              <a:solidFill>
                <a:schemeClr val="accent2"/>
              </a:solidFill>
              <a:latin typeface="Comic Sans MS" panose="030F0702030302020204" pitchFamily="66" charset="0"/>
            </a:endParaRPr>
          </a:p>
          <a:p>
            <a:pPr eaLnBrk="1" hangingPunct="1"/>
            <a:endParaRPr lang="en-US" altLang="en-US" sz="2000" b="1">
              <a:solidFill>
                <a:schemeClr val="accent2"/>
              </a:solidFill>
              <a:latin typeface="Comic Sans MS" panose="030F0702030302020204" pitchFamily="66" charset="0"/>
            </a:endParaRPr>
          </a:p>
          <a:p>
            <a:pPr eaLnBrk="1" hangingPunct="1"/>
            <a:endParaRPr lang="en-US" altLang="en-US" sz="2000" b="1">
              <a:solidFill>
                <a:schemeClr val="accent2"/>
              </a:solidFill>
              <a:latin typeface="Comic Sans MS" panose="030F0702030302020204" pitchFamily="66" charset="0"/>
            </a:endParaRPr>
          </a:p>
          <a:p>
            <a:pPr eaLnBrk="1" hangingPunct="1"/>
            <a:endParaRPr lang="en-US" altLang="en-US" sz="2000" b="1">
              <a:solidFill>
                <a:schemeClr val="accent2"/>
              </a:solidFill>
              <a:latin typeface="Comic Sans MS" panose="030F0702030302020204" pitchFamily="66" charset="0"/>
            </a:endParaRPr>
          </a:p>
          <a:p>
            <a:pPr eaLnBrk="1" hangingPunct="1"/>
            <a:endParaRPr lang="en-US" altLang="en-US" sz="2000" b="1">
              <a:solidFill>
                <a:schemeClr val="accent2"/>
              </a:solidFill>
              <a:latin typeface="Comic Sans MS" panose="030F0702030302020204" pitchFamily="66" charset="0"/>
            </a:endParaRPr>
          </a:p>
        </p:txBody>
      </p:sp>
      <p:grpSp>
        <p:nvGrpSpPr>
          <p:cNvPr id="4" name="Group 3"/>
          <p:cNvGrpSpPr/>
          <p:nvPr/>
        </p:nvGrpSpPr>
        <p:grpSpPr>
          <a:xfrm>
            <a:off x="1849120" y="3047999"/>
            <a:ext cx="8478520" cy="2640013"/>
            <a:chOff x="2240280" y="3048000"/>
            <a:chExt cx="7620000" cy="2245360"/>
          </a:xfrm>
        </p:grpSpPr>
        <p:sp>
          <p:nvSpPr>
            <p:cNvPr id="9223" name="Oval 4"/>
            <p:cNvSpPr>
              <a:spLocks noChangeArrowheads="1"/>
            </p:cNvSpPr>
            <p:nvPr/>
          </p:nvSpPr>
          <p:spPr bwMode="auto">
            <a:xfrm>
              <a:off x="2240280" y="3048000"/>
              <a:ext cx="2992120" cy="2245360"/>
            </a:xfrm>
            <a:prstGeom prst="ellipse">
              <a:avLst/>
            </a:prstGeom>
            <a:solidFill>
              <a:srgbClr val="A94D0F"/>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r>
                <a:rPr lang="en-GB" altLang="en-US" sz="2000" b="1" dirty="0">
                  <a:solidFill>
                    <a:schemeClr val="bg1"/>
                  </a:solidFill>
                </a:rPr>
                <a:t>Analyse, </a:t>
              </a:r>
            </a:p>
            <a:p>
              <a:pPr algn="ctr" eaLnBrk="1" hangingPunct="1">
                <a:spcBef>
                  <a:spcPct val="0"/>
                </a:spcBef>
                <a:buFontTx/>
                <a:buNone/>
              </a:pPr>
              <a:r>
                <a:rPr lang="en-GB" altLang="en-US" sz="2000" b="1" dirty="0">
                  <a:solidFill>
                    <a:schemeClr val="bg1"/>
                  </a:solidFill>
                </a:rPr>
                <a:t>Innovate,</a:t>
              </a:r>
            </a:p>
            <a:p>
              <a:pPr algn="ctr" eaLnBrk="1" hangingPunct="1">
                <a:spcBef>
                  <a:spcPct val="0"/>
                </a:spcBef>
                <a:buFontTx/>
                <a:buNone/>
              </a:pPr>
              <a:r>
                <a:rPr lang="en-GB" altLang="en-US" sz="2000" b="1" dirty="0">
                  <a:solidFill>
                    <a:schemeClr val="bg1"/>
                  </a:solidFill>
                </a:rPr>
                <a:t>Create, </a:t>
              </a:r>
            </a:p>
            <a:p>
              <a:pPr algn="ctr" eaLnBrk="1" hangingPunct="1">
                <a:spcBef>
                  <a:spcPct val="0"/>
                </a:spcBef>
                <a:buFontTx/>
                <a:buNone/>
              </a:pPr>
              <a:r>
                <a:rPr lang="en-GB" altLang="en-US" sz="2000" b="1" dirty="0">
                  <a:solidFill>
                    <a:schemeClr val="bg1"/>
                  </a:solidFill>
                </a:rPr>
                <a:t>Develop</a:t>
              </a:r>
              <a:endParaRPr lang="en-US" altLang="en-US" sz="2000" b="1" dirty="0">
                <a:solidFill>
                  <a:schemeClr val="bg1"/>
                </a:solidFill>
              </a:endParaRPr>
            </a:p>
          </p:txBody>
        </p:sp>
        <p:sp>
          <p:nvSpPr>
            <p:cNvPr id="9224" name="Oval 5"/>
            <p:cNvSpPr>
              <a:spLocks noChangeArrowheads="1"/>
            </p:cNvSpPr>
            <p:nvPr/>
          </p:nvSpPr>
          <p:spPr bwMode="auto">
            <a:xfrm>
              <a:off x="4526280" y="3048000"/>
              <a:ext cx="3093720" cy="2245360"/>
            </a:xfrm>
            <a:prstGeom prst="ellipse">
              <a:avLst/>
            </a:prstGeom>
            <a:solidFill>
              <a:srgbClr val="A94D0F"/>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r>
                <a:rPr lang="en-GB" altLang="en-US" sz="2000" b="1" dirty="0">
                  <a:solidFill>
                    <a:schemeClr val="bg1"/>
                  </a:solidFill>
                </a:rPr>
                <a:t>Apply, </a:t>
              </a:r>
            </a:p>
            <a:p>
              <a:pPr algn="ctr" eaLnBrk="1" hangingPunct="1">
                <a:spcBef>
                  <a:spcPct val="0"/>
                </a:spcBef>
                <a:buFontTx/>
                <a:buNone/>
              </a:pPr>
              <a:r>
                <a:rPr lang="en-GB" altLang="en-US" sz="2000" b="1" dirty="0">
                  <a:solidFill>
                    <a:schemeClr val="bg1"/>
                  </a:solidFill>
                </a:rPr>
                <a:t>Implement,</a:t>
              </a:r>
            </a:p>
            <a:p>
              <a:pPr algn="ctr" eaLnBrk="1" hangingPunct="1">
                <a:spcBef>
                  <a:spcPct val="0"/>
                </a:spcBef>
                <a:buFontTx/>
                <a:buNone/>
              </a:pPr>
              <a:r>
                <a:rPr lang="en-GB" altLang="en-US" sz="2000" b="1" dirty="0">
                  <a:solidFill>
                    <a:schemeClr val="bg1"/>
                  </a:solidFill>
                </a:rPr>
                <a:t>Develop</a:t>
              </a:r>
              <a:endParaRPr lang="en-US" altLang="en-US" sz="2000" b="1" dirty="0">
                <a:solidFill>
                  <a:schemeClr val="bg1"/>
                </a:solidFill>
              </a:endParaRPr>
            </a:p>
          </p:txBody>
        </p:sp>
        <p:sp>
          <p:nvSpPr>
            <p:cNvPr id="9225" name="Oval 6"/>
            <p:cNvSpPr>
              <a:spLocks noChangeArrowheads="1"/>
            </p:cNvSpPr>
            <p:nvPr/>
          </p:nvSpPr>
          <p:spPr bwMode="auto">
            <a:xfrm>
              <a:off x="6812280" y="3048000"/>
              <a:ext cx="3048000" cy="2245360"/>
            </a:xfrm>
            <a:prstGeom prst="ellipse">
              <a:avLst/>
            </a:prstGeom>
            <a:solidFill>
              <a:srgbClr val="A94D0F"/>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r>
                <a:rPr lang="en-GB" altLang="en-US" sz="2000" b="1" dirty="0">
                  <a:solidFill>
                    <a:schemeClr val="bg1"/>
                  </a:solidFill>
                </a:rPr>
                <a:t>Install, </a:t>
              </a:r>
            </a:p>
            <a:p>
              <a:pPr algn="ctr" eaLnBrk="1" hangingPunct="1">
                <a:spcBef>
                  <a:spcPct val="0"/>
                </a:spcBef>
                <a:buFontTx/>
                <a:buNone/>
              </a:pPr>
              <a:r>
                <a:rPr lang="en-GB" altLang="en-US" sz="2000" b="1" dirty="0">
                  <a:solidFill>
                    <a:schemeClr val="bg1"/>
                  </a:solidFill>
                </a:rPr>
                <a:t>Commission, </a:t>
              </a:r>
            </a:p>
            <a:p>
              <a:pPr algn="ctr" eaLnBrk="1" hangingPunct="1">
                <a:spcBef>
                  <a:spcPct val="0"/>
                </a:spcBef>
                <a:buFontTx/>
                <a:buNone/>
              </a:pPr>
              <a:r>
                <a:rPr lang="en-GB" altLang="en-US" sz="2000" b="1" dirty="0">
                  <a:solidFill>
                    <a:schemeClr val="bg1"/>
                  </a:solidFill>
                </a:rPr>
                <a:t>Maintain, Operate</a:t>
              </a:r>
              <a:r>
                <a:rPr lang="en-US" altLang="en-US" sz="2000" b="1" dirty="0">
                  <a:solidFill>
                    <a:schemeClr val="bg1"/>
                  </a:solidFill>
                </a:rPr>
                <a:t> </a:t>
              </a:r>
            </a:p>
          </p:txBody>
        </p:sp>
      </p:grpSp>
      <p:sp>
        <p:nvSpPr>
          <p:cNvPr id="9226" name="Rectangle 10"/>
          <p:cNvSpPr>
            <a:spLocks noChangeArrowheads="1"/>
          </p:cNvSpPr>
          <p:nvPr/>
        </p:nvSpPr>
        <p:spPr bwMode="auto">
          <a:xfrm>
            <a:off x="2529840" y="1700214"/>
            <a:ext cx="2060221"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ZA" altLang="en-US" sz="2400" b="1" dirty="0">
                <a:solidFill>
                  <a:schemeClr val="accent2"/>
                </a:solidFill>
              </a:rPr>
              <a:t>Engineer -</a:t>
            </a:r>
          </a:p>
          <a:p>
            <a:pPr eaLnBrk="1" hangingPunct="1"/>
            <a:r>
              <a:rPr lang="en-ZA" altLang="en-US" sz="2400" b="1" dirty="0">
                <a:solidFill>
                  <a:schemeClr val="accent2"/>
                </a:solidFill>
              </a:rPr>
              <a:t>Visionary,</a:t>
            </a:r>
          </a:p>
          <a:p>
            <a:pPr eaLnBrk="1" hangingPunct="1"/>
            <a:r>
              <a:rPr lang="en-ZA" altLang="en-US" sz="2400" b="1" dirty="0">
                <a:solidFill>
                  <a:schemeClr val="accent2"/>
                </a:solidFill>
              </a:rPr>
              <a:t>Innovator</a:t>
            </a:r>
          </a:p>
        </p:txBody>
      </p:sp>
      <p:sp>
        <p:nvSpPr>
          <p:cNvPr id="9227" name="Rectangle 11"/>
          <p:cNvSpPr>
            <a:spLocks noChangeArrowheads="1"/>
          </p:cNvSpPr>
          <p:nvPr/>
        </p:nvSpPr>
        <p:spPr bwMode="auto">
          <a:xfrm>
            <a:off x="4392676" y="1747502"/>
            <a:ext cx="3167061"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ZA" altLang="en-US" sz="2400" b="1" dirty="0">
                <a:solidFill>
                  <a:schemeClr val="accent2"/>
                </a:solidFill>
              </a:rPr>
              <a:t>   Technologist - </a:t>
            </a:r>
          </a:p>
          <a:p>
            <a:pPr algn="ctr" eaLnBrk="1" hangingPunct="1"/>
            <a:r>
              <a:rPr lang="en-ZA" altLang="en-US" sz="2400" b="1" dirty="0">
                <a:solidFill>
                  <a:schemeClr val="accent2"/>
                </a:solidFill>
              </a:rPr>
              <a:t> Doer,</a:t>
            </a:r>
          </a:p>
          <a:p>
            <a:pPr algn="ctr" eaLnBrk="1" hangingPunct="1"/>
            <a:r>
              <a:rPr lang="en-ZA" altLang="en-US" sz="2400" b="1" dirty="0">
                <a:solidFill>
                  <a:schemeClr val="accent2"/>
                </a:solidFill>
              </a:rPr>
              <a:t>Achiever</a:t>
            </a:r>
          </a:p>
        </p:txBody>
      </p:sp>
      <p:sp>
        <p:nvSpPr>
          <p:cNvPr id="9228" name="Rectangle 12"/>
          <p:cNvSpPr>
            <a:spLocks noChangeArrowheads="1"/>
          </p:cNvSpPr>
          <p:nvPr/>
        </p:nvSpPr>
        <p:spPr bwMode="auto">
          <a:xfrm>
            <a:off x="7620764" y="1747502"/>
            <a:ext cx="2346196"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ZA" altLang="en-US" sz="2400" b="1" dirty="0">
                <a:solidFill>
                  <a:schemeClr val="accent2"/>
                </a:solidFill>
              </a:rPr>
              <a:t>Technician - </a:t>
            </a:r>
          </a:p>
          <a:p>
            <a:pPr algn="ctr" eaLnBrk="1" hangingPunct="1"/>
            <a:r>
              <a:rPr lang="en-ZA" altLang="en-US" sz="2400" b="1" dirty="0">
                <a:solidFill>
                  <a:schemeClr val="accent2"/>
                </a:solidFill>
              </a:rPr>
              <a:t>Operator,</a:t>
            </a:r>
          </a:p>
          <a:p>
            <a:pPr algn="ctr" eaLnBrk="1" hangingPunct="1"/>
            <a:r>
              <a:rPr lang="en-ZA" altLang="en-US" sz="2400" b="1" dirty="0">
                <a:solidFill>
                  <a:schemeClr val="accent2"/>
                </a:solidFill>
              </a:rPr>
              <a:t>Fixer</a:t>
            </a:r>
          </a:p>
        </p:txBody>
      </p:sp>
      <p:sp>
        <p:nvSpPr>
          <p:cNvPr id="9230" name="Rectangle 14"/>
          <p:cNvSpPr>
            <a:spLocks noChangeArrowheads="1"/>
          </p:cNvSpPr>
          <p:nvPr/>
        </p:nvSpPr>
        <p:spPr bwMode="auto">
          <a:xfrm>
            <a:off x="2484754" y="6021388"/>
            <a:ext cx="760412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ZA" altLang="en-US" b="1" dirty="0">
                <a:solidFill>
                  <a:schemeClr val="accent2"/>
                </a:solidFill>
              </a:rPr>
              <a:t>Different education, training and roles but of equal value in the team</a:t>
            </a:r>
            <a:r>
              <a:rPr lang="en-ZA" altLang="en-US" dirty="0">
                <a:solidFill>
                  <a:schemeClr val="accent2"/>
                </a:solidFill>
              </a:rPr>
              <a:t> </a:t>
            </a:r>
          </a:p>
        </p:txBody>
      </p:sp>
      <p:sp>
        <p:nvSpPr>
          <p:cNvPr id="2" name="Title 1"/>
          <p:cNvSpPr>
            <a:spLocks noGrp="1"/>
          </p:cNvSpPr>
          <p:nvPr>
            <p:ph type="title"/>
          </p:nvPr>
        </p:nvSpPr>
        <p:spPr>
          <a:xfrm>
            <a:off x="304800" y="66359"/>
            <a:ext cx="11673840" cy="1325563"/>
          </a:xfrm>
        </p:spPr>
        <p:txBody>
          <a:bodyPr/>
          <a:lstStyle/>
          <a:p>
            <a:r>
              <a:rPr lang="en-ZA" dirty="0"/>
              <a:t>The engineering professionals </a:t>
            </a:r>
          </a:p>
        </p:txBody>
      </p:sp>
    </p:spTree>
    <p:extLst>
      <p:ext uri="{BB962C8B-B14F-4D97-AF65-F5344CB8AC3E}">
        <p14:creationId xmlns:p14="http://schemas.microsoft.com/office/powerpoint/2010/main" val="26196830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Number Placeholder 3"/>
          <p:cNvSpPr txBox="1">
            <a:spLocks noGrp="1"/>
          </p:cNvSpPr>
          <p:nvPr/>
        </p:nvSpPr>
        <p:spPr bwMode="auto">
          <a:xfrm>
            <a:off x="8077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eaLnBrk="1" hangingPunct="1">
              <a:spcBef>
                <a:spcPct val="0"/>
              </a:spcBef>
              <a:buFontTx/>
              <a:buNone/>
            </a:pPr>
            <a:fld id="{8641A992-982E-4301-87E2-84A618D67F76}" type="slidenum">
              <a:rPr lang="en-ZA" altLang="en-US" sz="1400"/>
              <a:pPr algn="r" eaLnBrk="1" hangingPunct="1">
                <a:spcBef>
                  <a:spcPct val="0"/>
                </a:spcBef>
                <a:buFontTx/>
                <a:buNone/>
              </a:pPr>
              <a:t>7</a:t>
            </a:fld>
            <a:endParaRPr lang="en-ZA" altLang="en-US" sz="1400"/>
          </a:p>
        </p:txBody>
      </p:sp>
      <p:sp>
        <p:nvSpPr>
          <p:cNvPr id="11268" name="Rectangle 3"/>
          <p:cNvSpPr>
            <a:spLocks noChangeArrowheads="1"/>
          </p:cNvSpPr>
          <p:nvPr/>
        </p:nvSpPr>
        <p:spPr bwMode="auto">
          <a:xfrm>
            <a:off x="5434013" y="2605088"/>
            <a:ext cx="9144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sp>
        <p:nvSpPr>
          <p:cNvPr id="2" name="Title 1"/>
          <p:cNvSpPr>
            <a:spLocks noGrp="1"/>
          </p:cNvSpPr>
          <p:nvPr>
            <p:ph type="title"/>
          </p:nvPr>
        </p:nvSpPr>
        <p:spPr>
          <a:xfrm>
            <a:off x="304800" y="44450"/>
            <a:ext cx="11673840" cy="1325563"/>
          </a:xfrm>
        </p:spPr>
        <p:txBody>
          <a:bodyPr/>
          <a:lstStyle/>
          <a:p>
            <a:r>
              <a:rPr lang="en-ZA" dirty="0"/>
              <a:t>Professional engineer </a:t>
            </a:r>
            <a:r>
              <a:rPr lang="en-ZA" sz="3600" dirty="0"/>
              <a:t>(R-02-PE)</a:t>
            </a:r>
            <a:endParaRPr lang="en-ZA" dirty="0"/>
          </a:p>
        </p:txBody>
      </p:sp>
      <p:sp>
        <p:nvSpPr>
          <p:cNvPr id="3" name="Content Placeholder 2"/>
          <p:cNvSpPr>
            <a:spLocks noGrp="1"/>
          </p:cNvSpPr>
          <p:nvPr>
            <p:ph idx="1"/>
          </p:nvPr>
        </p:nvSpPr>
        <p:spPr>
          <a:xfrm>
            <a:off x="172720" y="1694498"/>
            <a:ext cx="11673840" cy="4351338"/>
          </a:xfrm>
        </p:spPr>
        <p:txBody>
          <a:bodyPr>
            <a:normAutofit lnSpcReduction="10000"/>
          </a:bodyPr>
          <a:lstStyle/>
          <a:p>
            <a:pPr marL="0" indent="0">
              <a:buNone/>
            </a:pPr>
            <a:r>
              <a:rPr lang="en-US" altLang="en-US" sz="3600" dirty="0"/>
              <a:t>Involved in:</a:t>
            </a:r>
          </a:p>
          <a:p>
            <a:pPr>
              <a:buFontTx/>
              <a:buChar char="•"/>
            </a:pPr>
            <a:r>
              <a:rPr lang="en-US" altLang="en-US" sz="3600" dirty="0"/>
              <a:t> Activities that are essentially intellectual</a:t>
            </a:r>
          </a:p>
          <a:p>
            <a:pPr>
              <a:buFontTx/>
              <a:buChar char="•"/>
            </a:pPr>
            <a:r>
              <a:rPr lang="en-US" altLang="en-US" sz="3600" dirty="0"/>
              <a:t> </a:t>
            </a:r>
            <a:r>
              <a:rPr lang="en-US" altLang="en-US" sz="3600" dirty="0" err="1"/>
              <a:t>Analysing</a:t>
            </a:r>
            <a:r>
              <a:rPr lang="en-US" altLang="en-US" sz="3600" dirty="0"/>
              <a:t> and solving </a:t>
            </a:r>
            <a:r>
              <a:rPr lang="en-US" altLang="en-US" sz="3600" b="1" dirty="0"/>
              <a:t>complex</a:t>
            </a:r>
            <a:r>
              <a:rPr lang="en-US" altLang="en-US" sz="3600" dirty="0"/>
              <a:t> problems  </a:t>
            </a:r>
          </a:p>
          <a:p>
            <a:pPr>
              <a:buFontTx/>
              <a:buChar char="•"/>
            </a:pPr>
            <a:r>
              <a:rPr lang="en-US" altLang="en-US" sz="3600" dirty="0"/>
              <a:t> Developing and applying </a:t>
            </a:r>
            <a:r>
              <a:rPr lang="en-US" altLang="en-US" sz="3600" b="1" dirty="0"/>
              <a:t>new technologies and approaches</a:t>
            </a:r>
            <a:r>
              <a:rPr lang="en-US" altLang="en-US" sz="3600" dirty="0"/>
              <a:t> creatively and innovatively</a:t>
            </a:r>
          </a:p>
          <a:p>
            <a:pPr>
              <a:buFontTx/>
              <a:buChar char="•"/>
            </a:pPr>
            <a:r>
              <a:rPr lang="en-US" altLang="en-US" sz="3600" dirty="0"/>
              <a:t> Exercising </a:t>
            </a:r>
            <a:r>
              <a:rPr lang="en-US" altLang="en-US" sz="3600" b="1" dirty="0"/>
              <a:t>Professional Judgement</a:t>
            </a:r>
          </a:p>
          <a:p>
            <a:pPr>
              <a:buFontTx/>
              <a:buChar char="•"/>
            </a:pPr>
            <a:r>
              <a:rPr lang="en-US" altLang="en-US" sz="3600" dirty="0"/>
              <a:t> Managing engineering resources and processes with </a:t>
            </a:r>
            <a:r>
              <a:rPr lang="en-US" altLang="en-US" sz="3600" b="1" dirty="0"/>
              <a:t>high levels of risk</a:t>
            </a:r>
          </a:p>
          <a:p>
            <a:endParaRPr lang="en-ZA" sz="3600" dirty="0"/>
          </a:p>
        </p:txBody>
      </p:sp>
    </p:spTree>
    <p:extLst>
      <p:ext uri="{BB962C8B-B14F-4D97-AF65-F5344CB8AC3E}">
        <p14:creationId xmlns:p14="http://schemas.microsoft.com/office/powerpoint/2010/main" val="30959971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Number Placeholder 3"/>
          <p:cNvSpPr txBox="1">
            <a:spLocks noGrp="1"/>
          </p:cNvSpPr>
          <p:nvPr/>
        </p:nvSpPr>
        <p:spPr bwMode="auto">
          <a:xfrm>
            <a:off x="8077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eaLnBrk="1" hangingPunct="1">
              <a:spcBef>
                <a:spcPct val="0"/>
              </a:spcBef>
              <a:buFontTx/>
              <a:buNone/>
            </a:pPr>
            <a:fld id="{8641A992-982E-4301-87E2-84A618D67F76}" type="slidenum">
              <a:rPr lang="en-ZA" altLang="en-US" sz="1400"/>
              <a:pPr algn="r" eaLnBrk="1" hangingPunct="1">
                <a:spcBef>
                  <a:spcPct val="0"/>
                </a:spcBef>
                <a:buFontTx/>
                <a:buNone/>
              </a:pPr>
              <a:t>8</a:t>
            </a:fld>
            <a:endParaRPr lang="en-ZA" altLang="en-US" sz="1400"/>
          </a:p>
        </p:txBody>
      </p:sp>
      <p:sp>
        <p:nvSpPr>
          <p:cNvPr id="11268" name="Rectangle 3"/>
          <p:cNvSpPr>
            <a:spLocks noChangeArrowheads="1"/>
          </p:cNvSpPr>
          <p:nvPr/>
        </p:nvSpPr>
        <p:spPr bwMode="auto">
          <a:xfrm>
            <a:off x="5434013" y="2605088"/>
            <a:ext cx="9144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sp>
        <p:nvSpPr>
          <p:cNvPr id="2" name="Title 1"/>
          <p:cNvSpPr>
            <a:spLocks noGrp="1"/>
          </p:cNvSpPr>
          <p:nvPr>
            <p:ph type="title"/>
          </p:nvPr>
        </p:nvSpPr>
        <p:spPr>
          <a:xfrm>
            <a:off x="304800" y="44450"/>
            <a:ext cx="11673840" cy="1325563"/>
          </a:xfrm>
        </p:spPr>
        <p:txBody>
          <a:bodyPr/>
          <a:lstStyle/>
          <a:p>
            <a:r>
              <a:rPr lang="en-ZA" dirty="0"/>
              <a:t>Professional engineering technologist and certificated engineer </a:t>
            </a:r>
            <a:r>
              <a:rPr lang="en-ZA" sz="3600" dirty="0"/>
              <a:t>(R-02-PT/PCE)</a:t>
            </a:r>
            <a:endParaRPr lang="en-ZA" dirty="0"/>
          </a:p>
        </p:txBody>
      </p:sp>
      <p:sp>
        <p:nvSpPr>
          <p:cNvPr id="3" name="Content Placeholder 2"/>
          <p:cNvSpPr>
            <a:spLocks noGrp="1"/>
          </p:cNvSpPr>
          <p:nvPr>
            <p:ph idx="1"/>
          </p:nvPr>
        </p:nvSpPr>
        <p:spPr>
          <a:xfrm>
            <a:off x="172720" y="1694498"/>
            <a:ext cx="11673840" cy="4351338"/>
          </a:xfrm>
        </p:spPr>
        <p:txBody>
          <a:bodyPr>
            <a:noAutofit/>
          </a:bodyPr>
          <a:lstStyle/>
          <a:p>
            <a:pPr marL="0" indent="0">
              <a:buNone/>
            </a:pPr>
            <a:r>
              <a:rPr lang="en-US" altLang="en-US" sz="3600" dirty="0"/>
              <a:t>Involved in:</a:t>
            </a:r>
          </a:p>
          <a:p>
            <a:pPr>
              <a:buFontTx/>
              <a:buChar char="•"/>
            </a:pPr>
            <a:r>
              <a:rPr lang="en-US" altLang="en-US" sz="3600" dirty="0"/>
              <a:t> Solving </a:t>
            </a:r>
            <a:r>
              <a:rPr lang="en-US" altLang="en-US" sz="3600" b="1" dirty="0"/>
              <a:t>broadly defined </a:t>
            </a:r>
            <a:r>
              <a:rPr lang="en-US" altLang="en-US" sz="3600" dirty="0"/>
              <a:t>problems through application of proven technology, techniques and procedures</a:t>
            </a:r>
          </a:p>
          <a:p>
            <a:pPr>
              <a:buFontTx/>
              <a:buChar char="•"/>
            </a:pPr>
            <a:r>
              <a:rPr lang="en-US" altLang="en-US" sz="3600" dirty="0"/>
              <a:t> Developing, maintaining and managing today’s technologies</a:t>
            </a:r>
          </a:p>
          <a:p>
            <a:pPr>
              <a:buFontTx/>
              <a:buChar char="•"/>
            </a:pPr>
            <a:r>
              <a:rPr lang="en-US" altLang="en-US" sz="3600" dirty="0"/>
              <a:t> Exercising </a:t>
            </a:r>
            <a:r>
              <a:rPr lang="en-US" altLang="en-US" sz="3600" b="1" dirty="0"/>
              <a:t>Professional Judgement </a:t>
            </a:r>
          </a:p>
          <a:p>
            <a:pPr>
              <a:buFontTx/>
              <a:buChar char="•"/>
            </a:pPr>
            <a:r>
              <a:rPr lang="en-US" altLang="en-US" sz="3600" dirty="0"/>
              <a:t> Managing engineering resources and processes with  </a:t>
            </a:r>
            <a:r>
              <a:rPr lang="en-US" altLang="en-US" sz="3600" b="1" dirty="0"/>
              <a:t>moderate levels of risk</a:t>
            </a:r>
          </a:p>
          <a:p>
            <a:endParaRPr lang="en-ZA" sz="3600" dirty="0"/>
          </a:p>
        </p:txBody>
      </p:sp>
    </p:spTree>
    <p:extLst>
      <p:ext uri="{BB962C8B-B14F-4D97-AF65-F5344CB8AC3E}">
        <p14:creationId xmlns:p14="http://schemas.microsoft.com/office/powerpoint/2010/main" val="40551781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Number Placeholder 3"/>
          <p:cNvSpPr txBox="1">
            <a:spLocks noGrp="1"/>
          </p:cNvSpPr>
          <p:nvPr/>
        </p:nvSpPr>
        <p:spPr bwMode="auto">
          <a:xfrm>
            <a:off x="8077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eaLnBrk="1" hangingPunct="1">
              <a:spcBef>
                <a:spcPct val="0"/>
              </a:spcBef>
              <a:buFontTx/>
              <a:buNone/>
            </a:pPr>
            <a:fld id="{8641A992-982E-4301-87E2-84A618D67F76}" type="slidenum">
              <a:rPr lang="en-ZA" altLang="en-US" sz="1400"/>
              <a:pPr algn="r" eaLnBrk="1" hangingPunct="1">
                <a:spcBef>
                  <a:spcPct val="0"/>
                </a:spcBef>
                <a:buFontTx/>
                <a:buNone/>
              </a:pPr>
              <a:t>9</a:t>
            </a:fld>
            <a:endParaRPr lang="en-ZA" altLang="en-US" sz="1400"/>
          </a:p>
        </p:txBody>
      </p:sp>
      <p:sp>
        <p:nvSpPr>
          <p:cNvPr id="11268" name="Rectangle 3"/>
          <p:cNvSpPr>
            <a:spLocks noChangeArrowheads="1"/>
          </p:cNvSpPr>
          <p:nvPr/>
        </p:nvSpPr>
        <p:spPr bwMode="auto">
          <a:xfrm>
            <a:off x="5434013" y="2605088"/>
            <a:ext cx="9144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sp>
        <p:nvSpPr>
          <p:cNvPr id="2" name="Title 1"/>
          <p:cNvSpPr>
            <a:spLocks noGrp="1"/>
          </p:cNvSpPr>
          <p:nvPr>
            <p:ph type="title"/>
          </p:nvPr>
        </p:nvSpPr>
        <p:spPr>
          <a:xfrm>
            <a:off x="172720" y="44450"/>
            <a:ext cx="12059920" cy="1325563"/>
          </a:xfrm>
        </p:spPr>
        <p:txBody>
          <a:bodyPr/>
          <a:lstStyle/>
          <a:p>
            <a:r>
              <a:rPr lang="en-ZA" dirty="0"/>
              <a:t>Professional engineering technician </a:t>
            </a:r>
            <a:r>
              <a:rPr lang="en-ZA" sz="3600" dirty="0"/>
              <a:t>(R-02-PN)</a:t>
            </a:r>
            <a:endParaRPr lang="en-ZA" dirty="0"/>
          </a:p>
        </p:txBody>
      </p:sp>
      <p:sp>
        <p:nvSpPr>
          <p:cNvPr id="3" name="Content Placeholder 2"/>
          <p:cNvSpPr>
            <a:spLocks noGrp="1"/>
          </p:cNvSpPr>
          <p:nvPr>
            <p:ph idx="1"/>
          </p:nvPr>
        </p:nvSpPr>
        <p:spPr>
          <a:xfrm>
            <a:off x="172720" y="1694497"/>
            <a:ext cx="11673840" cy="4727567"/>
          </a:xfrm>
        </p:spPr>
        <p:txBody>
          <a:bodyPr>
            <a:noAutofit/>
          </a:bodyPr>
          <a:lstStyle/>
          <a:p>
            <a:pPr marL="0" indent="0">
              <a:buNone/>
            </a:pPr>
            <a:r>
              <a:rPr lang="en-US" altLang="en-US" sz="3600" dirty="0"/>
              <a:t>Involved in:</a:t>
            </a:r>
          </a:p>
          <a:p>
            <a:pPr>
              <a:buFontTx/>
              <a:buChar char="•"/>
            </a:pPr>
            <a:r>
              <a:rPr lang="en-US" altLang="en-US" sz="3600" dirty="0"/>
              <a:t> Solving </a:t>
            </a:r>
            <a:r>
              <a:rPr lang="en-US" altLang="en-US" sz="3600" b="1" dirty="0"/>
              <a:t>well-defined</a:t>
            </a:r>
            <a:r>
              <a:rPr lang="en-US" altLang="en-US" sz="3600" dirty="0"/>
              <a:t> problems through application of </a:t>
            </a:r>
            <a:r>
              <a:rPr lang="en-US" altLang="en-US" sz="3600" b="1" dirty="0"/>
              <a:t>proven</a:t>
            </a:r>
            <a:r>
              <a:rPr lang="en-US" altLang="en-US" sz="3600" dirty="0"/>
              <a:t> technology, techniques, procedures and codes of practice</a:t>
            </a:r>
          </a:p>
          <a:p>
            <a:pPr>
              <a:buFontTx/>
              <a:buChar char="•"/>
            </a:pPr>
            <a:r>
              <a:rPr lang="en-US" altLang="en-US" sz="3600" dirty="0"/>
              <a:t> </a:t>
            </a:r>
            <a:r>
              <a:rPr lang="en-US" altLang="en-US" sz="3600" b="1" dirty="0"/>
              <a:t>Supervision</a:t>
            </a:r>
            <a:r>
              <a:rPr lang="en-US" altLang="en-US" sz="3600" dirty="0"/>
              <a:t> and </a:t>
            </a:r>
            <a:r>
              <a:rPr lang="en-US" altLang="en-US" sz="3600" b="1" dirty="0"/>
              <a:t>technical</a:t>
            </a:r>
            <a:r>
              <a:rPr lang="en-US" altLang="en-US" sz="3600" dirty="0"/>
              <a:t> responsibility</a:t>
            </a:r>
          </a:p>
          <a:p>
            <a:pPr>
              <a:buFontTx/>
              <a:buChar char="•"/>
            </a:pPr>
            <a:r>
              <a:rPr lang="en-US" altLang="en-US" sz="3600" dirty="0"/>
              <a:t> Implementation, operation and maintenance of products, equipment, processes and services with </a:t>
            </a:r>
            <a:r>
              <a:rPr lang="en-US" altLang="en-US" sz="3600" b="1" dirty="0" err="1"/>
              <a:t>localised</a:t>
            </a:r>
            <a:r>
              <a:rPr lang="en-US" altLang="en-US" sz="3600" b="1" dirty="0"/>
              <a:t> levels of risk</a:t>
            </a:r>
          </a:p>
          <a:p>
            <a:endParaRPr lang="en-ZA" sz="3600" dirty="0"/>
          </a:p>
        </p:txBody>
      </p:sp>
    </p:spTree>
    <p:extLst>
      <p:ext uri="{BB962C8B-B14F-4D97-AF65-F5344CB8AC3E}">
        <p14:creationId xmlns:p14="http://schemas.microsoft.com/office/powerpoint/2010/main" val="87866613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1018</TotalTime>
  <Words>2366</Words>
  <Application>Microsoft Office PowerPoint</Application>
  <PresentationFormat>Widescreen</PresentationFormat>
  <Paragraphs>236</Paragraphs>
  <Slides>25</Slides>
  <Notes>7</Notes>
  <HiddenSlides>1</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25</vt:i4>
      </vt:variant>
    </vt:vector>
  </HeadingPairs>
  <TitlesOfParts>
    <vt:vector size="32" baseType="lpstr">
      <vt:lpstr>Arial</vt:lpstr>
      <vt:lpstr>Calibri</vt:lpstr>
      <vt:lpstr>Calibri Light</vt:lpstr>
      <vt:lpstr>Comic Sans MS</vt:lpstr>
      <vt:lpstr>Rockwell</vt:lpstr>
      <vt:lpstr>Wingdings</vt:lpstr>
      <vt:lpstr>Office Theme</vt:lpstr>
      <vt:lpstr>Input on the engineering occupations in the competencies frameworks</vt:lpstr>
      <vt:lpstr>What do engineering professionals do? </vt:lpstr>
      <vt:lpstr>ECSA definitions and policies </vt:lpstr>
      <vt:lpstr>Categories of engineering practitioners </vt:lpstr>
      <vt:lpstr>The engineering team </vt:lpstr>
      <vt:lpstr>The engineering professionals </vt:lpstr>
      <vt:lpstr>Professional engineer (R-02-PE)</vt:lpstr>
      <vt:lpstr>Professional engineering technologist and certificated engineer (R-02-PT/PCE)</vt:lpstr>
      <vt:lpstr>Professional engineering technician (R-02-PN)</vt:lpstr>
      <vt:lpstr>Progression of responsibility (R-04-P)</vt:lpstr>
      <vt:lpstr>Suggested activities in which to develop  (R-02 series)   </vt:lpstr>
      <vt:lpstr>The asset cycle and ongoing activities </vt:lpstr>
      <vt:lpstr>Management activities (R-08 series)  </vt:lpstr>
      <vt:lpstr>ECSA verbs used in competency frameworks </vt:lpstr>
      <vt:lpstr>Complexity of engineering activities  (R-02 series) </vt:lpstr>
      <vt:lpstr>Complexity of engineering problems  (R-02 series) </vt:lpstr>
      <vt:lpstr>Big cities – engineering realities</vt:lpstr>
      <vt:lpstr>Rural towns – engineering realities</vt:lpstr>
      <vt:lpstr>Districts – engineering realities</vt:lpstr>
      <vt:lpstr>Input, additions and comments – May 2016</vt:lpstr>
      <vt:lpstr>Input, additions and comments – May 2016 (cont) </vt:lpstr>
      <vt:lpstr>Input, additions and comments – May 2016 (cont) </vt:lpstr>
      <vt:lpstr>Input and comments – November 2016</vt:lpstr>
      <vt:lpstr>Comments and questions?</vt:lpstr>
      <vt:lpstr>Theoretical education of the three categories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Allyson Lawless</dc:creator>
  <cp:lastModifiedBy>Allyson Lawless</cp:lastModifiedBy>
  <cp:revision>38</cp:revision>
  <dcterms:created xsi:type="dcterms:W3CDTF">2017-01-27T17:48:32Z</dcterms:created>
  <dcterms:modified xsi:type="dcterms:W3CDTF">2021-08-15T08:52:45Z</dcterms:modified>
</cp:coreProperties>
</file>